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332" r:id="rId2"/>
    <p:sldId id="258" r:id="rId3"/>
    <p:sldId id="262" r:id="rId4"/>
    <p:sldId id="328" r:id="rId5"/>
    <p:sldId id="263" r:id="rId6"/>
    <p:sldId id="264" r:id="rId7"/>
    <p:sldId id="265" r:id="rId8"/>
    <p:sldId id="330" r:id="rId9"/>
    <p:sldId id="312" r:id="rId10"/>
    <p:sldId id="313" r:id="rId11"/>
    <p:sldId id="266" r:id="rId12"/>
    <p:sldId id="267" r:id="rId13"/>
    <p:sldId id="268" r:id="rId14"/>
    <p:sldId id="271" r:id="rId15"/>
    <p:sldId id="317" r:id="rId16"/>
    <p:sldId id="318" r:id="rId17"/>
    <p:sldId id="314" r:id="rId18"/>
    <p:sldId id="315" r:id="rId19"/>
    <p:sldId id="316" r:id="rId20"/>
    <p:sldId id="274" r:id="rId21"/>
    <p:sldId id="319" r:id="rId22"/>
    <p:sldId id="320" r:id="rId23"/>
    <p:sldId id="275" r:id="rId24"/>
    <p:sldId id="276" r:id="rId25"/>
    <p:sldId id="277" r:id="rId26"/>
    <p:sldId id="278" r:id="rId27"/>
    <p:sldId id="280" r:id="rId28"/>
    <p:sldId id="281" r:id="rId29"/>
    <p:sldId id="283" r:id="rId30"/>
    <p:sldId id="284" r:id="rId31"/>
    <p:sldId id="321" r:id="rId32"/>
    <p:sldId id="322" r:id="rId33"/>
    <p:sldId id="323" r:id="rId34"/>
    <p:sldId id="289" r:id="rId35"/>
    <p:sldId id="324" r:id="rId36"/>
    <p:sldId id="325" r:id="rId37"/>
    <p:sldId id="326" r:id="rId38"/>
    <p:sldId id="327" r:id="rId39"/>
    <p:sldId id="290" r:id="rId40"/>
    <p:sldId id="292" r:id="rId41"/>
    <p:sldId id="293" r:id="rId42"/>
    <p:sldId id="294" r:id="rId43"/>
    <p:sldId id="295" r:id="rId44"/>
    <p:sldId id="297" r:id="rId4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1" d="100"/>
          <a:sy n="41" d="100"/>
        </p:scale>
        <p:origin x="-127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60A91C-D5E9-4590-9853-66F4764525B0}" type="datetimeFigureOut">
              <a:rPr lang="id-ID" smtClean="0"/>
              <a:pPr/>
              <a:t>02/10/2017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D65CB7-1A0B-4445-A5D9-643E30A3FB36}"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52525" y="692150"/>
            <a:ext cx="4554538" cy="3416300"/>
          </a:xfrm>
          <a:ln/>
        </p:spPr>
      </p:sp>
      <p:sp>
        <p:nvSpPr>
          <p:cNvPr id="44035" name="Rectangle 3"/>
          <p:cNvSpPr>
            <a:spLocks noGrp="1" noChangeArrowheads="1"/>
          </p:cNvSpPr>
          <p:nvPr>
            <p:ph type="body" idx="1"/>
          </p:nvPr>
        </p:nvSpPr>
        <p:spPr>
          <a:xfrm>
            <a:off x="457200" y="4343400"/>
            <a:ext cx="5867400" cy="4114800"/>
          </a:xfrm>
          <a:noFill/>
          <a:ln w="9525"/>
        </p:spPr>
        <p:txBody>
          <a:bodyPr/>
          <a:lstStyle/>
          <a:p>
            <a:r>
              <a:rPr lang="en-US" b="1" smtClean="0">
                <a:latin typeface="Times New Roman" pitchFamily="18" charset="0"/>
              </a:rPr>
              <a:t>Service Cost - </a:t>
            </a:r>
            <a:r>
              <a:rPr lang="en-US" smtClean="0">
                <a:latin typeface="Times New Roman" pitchFamily="18" charset="0"/>
              </a:rPr>
              <a:t>Actuaries compute service cost as the present value of the new benefits earned by employees during the year.  Future salary levels considered in calculation.</a:t>
            </a:r>
          </a:p>
          <a:p>
            <a:r>
              <a:rPr lang="en-US" b="1" smtClean="0">
                <a:latin typeface="Times New Roman" pitchFamily="18" charset="0"/>
              </a:rPr>
              <a:t>Interest on Liability</a:t>
            </a:r>
            <a:r>
              <a:rPr lang="en-US" smtClean="0">
                <a:latin typeface="Times New Roman" pitchFamily="18" charset="0"/>
              </a:rPr>
              <a:t> - Interest accrues each year on the PBO just as it does on any discounted debt.</a:t>
            </a:r>
          </a:p>
          <a:p>
            <a:r>
              <a:rPr lang="en-US" b="1" smtClean="0">
                <a:latin typeface="Times New Roman" pitchFamily="18" charset="0"/>
              </a:rPr>
              <a:t>Actual Return on Plan Assets - </a:t>
            </a:r>
            <a:r>
              <a:rPr lang="en-US" smtClean="0">
                <a:latin typeface="Times New Roman" pitchFamily="18" charset="0"/>
              </a:rPr>
              <a:t>Increase in pension funds from interest, dividends, and realized and unrealized changes in the fair market value of the plan assets.</a:t>
            </a:r>
          </a:p>
          <a:p>
            <a:r>
              <a:rPr lang="en-US" b="1" smtClean="0">
                <a:latin typeface="Times New Roman" pitchFamily="18" charset="0"/>
              </a:rPr>
              <a:t>Amortization of Unrecognized Prior Service Cost - </a:t>
            </a:r>
            <a:r>
              <a:rPr lang="en-US" smtClean="0">
                <a:latin typeface="Times New Roman" pitchFamily="18" charset="0"/>
              </a:rPr>
              <a:t>The cost of providing retroactive benefits is allocated to pension expense in the future, specifically to the remaining service-years of the affected employees.</a:t>
            </a:r>
          </a:p>
          <a:p>
            <a:r>
              <a:rPr lang="en-US" b="1" smtClean="0">
                <a:latin typeface="Times New Roman" pitchFamily="18" charset="0"/>
              </a:rPr>
              <a:t>Gain or Loss - </a:t>
            </a:r>
            <a:r>
              <a:rPr lang="en-US" smtClean="0">
                <a:latin typeface="Times New Roman" pitchFamily="18" charset="0"/>
              </a:rPr>
              <a:t>Volatility in pension expense can be caused by sudden and large changes in the market value of plan assets and by changes in the projected benefit obligation.  Two items comprise the gain or loss:</a:t>
            </a:r>
          </a:p>
          <a:p>
            <a:pPr>
              <a:buFontTx/>
              <a:buChar char="•"/>
            </a:pPr>
            <a:r>
              <a:rPr lang="en-US" smtClean="0">
                <a:latin typeface="Times New Roman" pitchFamily="18" charset="0"/>
              </a:rPr>
              <a:t> difference between the actual return and the expected return on plan assets and,</a:t>
            </a:r>
          </a:p>
          <a:p>
            <a:pPr>
              <a:buFontTx/>
              <a:buChar char="•"/>
            </a:pPr>
            <a:r>
              <a:rPr lang="en-US" smtClean="0">
                <a:latin typeface="Times New Roman" pitchFamily="18" charset="0"/>
              </a:rPr>
              <a:t> amortization of the unrecognized net gain or loss from previous periods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1150938" y="692150"/>
            <a:ext cx="4556125" cy="3416300"/>
          </a:xfrm>
          <a:ln/>
        </p:spPr>
      </p:sp>
      <p:sp>
        <p:nvSpPr>
          <p:cNvPr id="55299" name="Rectangle 3"/>
          <p:cNvSpPr>
            <a:spLocks noGrp="1" noChangeArrowheads="1"/>
          </p:cNvSpPr>
          <p:nvPr>
            <p:ph type="body" idx="1"/>
          </p:nvPr>
        </p:nvSpPr>
        <p:spPr>
          <a:noFill/>
          <a:ln w="9525"/>
        </p:spPr>
        <p:txBody>
          <a:bodyPr/>
          <a:lstStyle/>
          <a:p>
            <a:endParaRPr lang="id-ID"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xfrm>
            <a:off x="1150938" y="692150"/>
            <a:ext cx="4556125" cy="3416300"/>
          </a:xfrm>
          <a:ln/>
        </p:spPr>
      </p:sp>
      <p:sp>
        <p:nvSpPr>
          <p:cNvPr id="56323" name="Rectangle 3"/>
          <p:cNvSpPr>
            <a:spLocks noGrp="1" noChangeArrowheads="1"/>
          </p:cNvSpPr>
          <p:nvPr>
            <p:ph type="body" idx="1"/>
          </p:nvPr>
        </p:nvSpPr>
        <p:spPr>
          <a:noFill/>
          <a:ln w="9525"/>
        </p:spPr>
        <p:txBody>
          <a:bodyPr/>
          <a:lstStyle/>
          <a:p>
            <a:endParaRPr lang="id-ID"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spect="1" noChangeArrowheads="1" noTextEdit="1"/>
          </p:cNvSpPr>
          <p:nvPr>
            <p:ph type="sldImg"/>
          </p:nvPr>
        </p:nvSpPr>
        <p:spPr>
          <a:xfrm>
            <a:off x="1150938" y="692150"/>
            <a:ext cx="4556125" cy="3416300"/>
          </a:xfrm>
          <a:ln/>
        </p:spPr>
      </p:sp>
      <p:sp>
        <p:nvSpPr>
          <p:cNvPr id="58371" name="Rectangle 3"/>
          <p:cNvSpPr>
            <a:spLocks noGrp="1" noChangeArrowheads="1"/>
          </p:cNvSpPr>
          <p:nvPr>
            <p:ph type="body" idx="1"/>
          </p:nvPr>
        </p:nvSpPr>
        <p:spPr>
          <a:noFill/>
          <a:ln w="9525"/>
        </p:spPr>
        <p:txBody>
          <a:bodyPr/>
          <a:lstStyle/>
          <a:p>
            <a:endParaRPr lang="id-ID"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026"/>
          <p:cNvSpPr>
            <a:spLocks noGrp="1" noRot="1" noChangeAspect="1" noChangeArrowheads="1" noTextEdit="1"/>
          </p:cNvSpPr>
          <p:nvPr>
            <p:ph type="sldImg"/>
          </p:nvPr>
        </p:nvSpPr>
        <p:spPr>
          <a:xfrm>
            <a:off x="1150938" y="692150"/>
            <a:ext cx="4556125" cy="3416300"/>
          </a:xfrm>
          <a:ln/>
        </p:spPr>
      </p:sp>
      <p:sp>
        <p:nvSpPr>
          <p:cNvPr id="59395" name="Rectangle 1027"/>
          <p:cNvSpPr>
            <a:spLocks noGrp="1" noChangeArrowheads="1"/>
          </p:cNvSpPr>
          <p:nvPr>
            <p:ph type="body" idx="1"/>
          </p:nvPr>
        </p:nvSpPr>
        <p:spPr>
          <a:noFill/>
          <a:ln w="9525"/>
        </p:spPr>
        <p:txBody>
          <a:bodyPr/>
          <a:lstStyle/>
          <a:p>
            <a:endParaRPr lang="id-ID"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1026"/>
          <p:cNvSpPr>
            <a:spLocks noGrp="1" noRot="1" noChangeAspect="1" noChangeArrowheads="1" noTextEdit="1"/>
          </p:cNvSpPr>
          <p:nvPr>
            <p:ph type="sldImg"/>
          </p:nvPr>
        </p:nvSpPr>
        <p:spPr>
          <a:xfrm>
            <a:off x="1150938" y="692150"/>
            <a:ext cx="4556125" cy="3416300"/>
          </a:xfrm>
          <a:ln/>
        </p:spPr>
      </p:sp>
      <p:sp>
        <p:nvSpPr>
          <p:cNvPr id="61443" name="Rectangle 1027"/>
          <p:cNvSpPr>
            <a:spLocks noGrp="1" noChangeArrowheads="1"/>
          </p:cNvSpPr>
          <p:nvPr>
            <p:ph type="body" idx="1"/>
          </p:nvPr>
        </p:nvSpPr>
        <p:spPr>
          <a:noFill/>
          <a:ln w="9525"/>
        </p:spPr>
        <p:txBody>
          <a:bodyPr/>
          <a:lstStyle/>
          <a:p>
            <a:endParaRPr lang="id-ID"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1150938" y="692150"/>
            <a:ext cx="4556125" cy="3416300"/>
          </a:xfrm>
          <a:ln/>
        </p:spPr>
      </p:sp>
      <p:sp>
        <p:nvSpPr>
          <p:cNvPr id="62467" name="Rectangle 3"/>
          <p:cNvSpPr>
            <a:spLocks noGrp="1" noChangeArrowheads="1"/>
          </p:cNvSpPr>
          <p:nvPr>
            <p:ph type="body" idx="1"/>
          </p:nvPr>
        </p:nvSpPr>
        <p:spPr>
          <a:noFill/>
          <a:ln w="9525"/>
        </p:spPr>
        <p:txBody>
          <a:bodyPr/>
          <a:lstStyle/>
          <a:p>
            <a:endParaRPr lang="id-ID"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1150938" y="692150"/>
            <a:ext cx="4556125" cy="3416300"/>
          </a:xfrm>
          <a:ln/>
        </p:spPr>
      </p:sp>
      <p:sp>
        <p:nvSpPr>
          <p:cNvPr id="66563" name="Rectangle 3"/>
          <p:cNvSpPr>
            <a:spLocks noGrp="1" noChangeArrowheads="1"/>
          </p:cNvSpPr>
          <p:nvPr>
            <p:ph type="body" idx="1"/>
          </p:nvPr>
        </p:nvSpPr>
        <p:spPr>
          <a:noFill/>
          <a:ln w="9525"/>
        </p:spPr>
        <p:txBody>
          <a:bodyPr/>
          <a:lstStyle/>
          <a:p>
            <a:endParaRPr lang="id-ID"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xfrm>
            <a:off x="1150938" y="692150"/>
            <a:ext cx="4556125" cy="3416300"/>
          </a:xfrm>
          <a:ln/>
        </p:spPr>
      </p:sp>
      <p:sp>
        <p:nvSpPr>
          <p:cNvPr id="67587" name="Rectangle 3"/>
          <p:cNvSpPr>
            <a:spLocks noGrp="1" noChangeArrowheads="1"/>
          </p:cNvSpPr>
          <p:nvPr>
            <p:ph type="body" idx="1"/>
          </p:nvPr>
        </p:nvSpPr>
        <p:spPr>
          <a:noFill/>
          <a:ln w="9525"/>
        </p:spPr>
        <p:txBody>
          <a:bodyPr/>
          <a:lstStyle/>
          <a:p>
            <a:endParaRPr lang="id-ID"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1026"/>
          <p:cNvSpPr>
            <a:spLocks noGrp="1" noRot="1" noChangeAspect="1" noChangeArrowheads="1" noTextEdit="1"/>
          </p:cNvSpPr>
          <p:nvPr>
            <p:ph type="sldImg"/>
          </p:nvPr>
        </p:nvSpPr>
        <p:spPr>
          <a:xfrm>
            <a:off x="1150938" y="692150"/>
            <a:ext cx="4556125" cy="3416300"/>
          </a:xfrm>
          <a:ln/>
        </p:spPr>
      </p:sp>
      <p:sp>
        <p:nvSpPr>
          <p:cNvPr id="69635" name="Rectangle 1027"/>
          <p:cNvSpPr>
            <a:spLocks noGrp="1" noChangeArrowheads="1"/>
          </p:cNvSpPr>
          <p:nvPr>
            <p:ph type="body" idx="1"/>
          </p:nvPr>
        </p:nvSpPr>
        <p:spPr>
          <a:noFill/>
          <a:ln w="9525"/>
        </p:spPr>
        <p:txBody>
          <a:bodyPr/>
          <a:lstStyle/>
          <a:p>
            <a:endParaRPr lang="id-ID"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1150938" y="692150"/>
            <a:ext cx="4556125" cy="3416300"/>
          </a:xfrm>
          <a:ln/>
        </p:spPr>
      </p:sp>
      <p:sp>
        <p:nvSpPr>
          <p:cNvPr id="70659" name="Rectangle 3"/>
          <p:cNvSpPr>
            <a:spLocks noGrp="1" noChangeArrowheads="1"/>
          </p:cNvSpPr>
          <p:nvPr>
            <p:ph type="body" idx="1"/>
          </p:nvPr>
        </p:nvSpPr>
        <p:spPr>
          <a:noFill/>
          <a:ln w="9525"/>
        </p:spPr>
        <p:txBody>
          <a:bodyPr/>
          <a:lstStyle/>
          <a:p>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098"/>
          <p:cNvSpPr>
            <a:spLocks noGrp="1" noRot="1" noChangeAspect="1" noChangeArrowheads="1" noTextEdit="1"/>
          </p:cNvSpPr>
          <p:nvPr>
            <p:ph type="sldImg"/>
          </p:nvPr>
        </p:nvSpPr>
        <p:spPr>
          <a:xfrm>
            <a:off x="1150938" y="692150"/>
            <a:ext cx="4556125" cy="3416300"/>
          </a:xfrm>
          <a:ln/>
        </p:spPr>
      </p:sp>
      <p:sp>
        <p:nvSpPr>
          <p:cNvPr id="45059" name="Rectangle 4099"/>
          <p:cNvSpPr>
            <a:spLocks noGrp="1" noChangeArrowheads="1"/>
          </p:cNvSpPr>
          <p:nvPr>
            <p:ph type="body" idx="1"/>
          </p:nvPr>
        </p:nvSpPr>
        <p:spPr>
          <a:noFill/>
          <a:ln w="9525"/>
        </p:spPr>
        <p:txBody>
          <a:bodyPr/>
          <a:lstStyle/>
          <a:p>
            <a:endParaRPr lang="id-ID"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xfrm>
            <a:off x="1150938" y="692150"/>
            <a:ext cx="4556125" cy="3416300"/>
          </a:xfrm>
          <a:ln/>
        </p:spPr>
      </p:sp>
      <p:sp>
        <p:nvSpPr>
          <p:cNvPr id="71683" name="Rectangle 3"/>
          <p:cNvSpPr>
            <a:spLocks noGrp="1" noChangeArrowheads="1"/>
          </p:cNvSpPr>
          <p:nvPr>
            <p:ph type="body" idx="1"/>
          </p:nvPr>
        </p:nvSpPr>
        <p:spPr>
          <a:noFill/>
          <a:ln w="9525"/>
        </p:spPr>
        <p:txBody>
          <a:bodyPr/>
          <a:lstStyle/>
          <a:p>
            <a:endParaRPr lang="id-ID"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xfrm>
            <a:off x="1150938" y="692150"/>
            <a:ext cx="4556125" cy="3416300"/>
          </a:xfrm>
          <a:ln/>
        </p:spPr>
      </p:sp>
      <p:sp>
        <p:nvSpPr>
          <p:cNvPr id="72707" name="Rectangle 3"/>
          <p:cNvSpPr>
            <a:spLocks noGrp="1" noChangeArrowheads="1"/>
          </p:cNvSpPr>
          <p:nvPr>
            <p:ph type="body" idx="1"/>
          </p:nvPr>
        </p:nvSpPr>
        <p:spPr>
          <a:noFill/>
          <a:ln w="9525"/>
        </p:spPr>
        <p:txBody>
          <a:bodyPr/>
          <a:lstStyle/>
          <a:p>
            <a:endParaRPr lang="id-ID"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xfrm>
            <a:off x="1150938" y="692150"/>
            <a:ext cx="4556125" cy="3416300"/>
          </a:xfrm>
          <a:ln/>
        </p:spPr>
      </p:sp>
      <p:sp>
        <p:nvSpPr>
          <p:cNvPr id="74755" name="Rectangle 3"/>
          <p:cNvSpPr>
            <a:spLocks noGrp="1" noChangeArrowheads="1"/>
          </p:cNvSpPr>
          <p:nvPr>
            <p:ph type="body" idx="1"/>
          </p:nvPr>
        </p:nvSpPr>
        <p:spPr>
          <a:noFill/>
          <a:ln w="9525"/>
        </p:spPr>
        <p:txBody>
          <a:bodyPr/>
          <a:lstStyle/>
          <a:p>
            <a:endParaRPr lang="id-ID"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4098"/>
          <p:cNvSpPr>
            <a:spLocks noGrp="1" noRot="1" noChangeAspect="1" noChangeArrowheads="1" noTextEdit="1"/>
          </p:cNvSpPr>
          <p:nvPr>
            <p:ph type="sldImg"/>
          </p:nvPr>
        </p:nvSpPr>
        <p:spPr>
          <a:xfrm>
            <a:off x="1150938" y="692150"/>
            <a:ext cx="4556125" cy="3416300"/>
          </a:xfrm>
          <a:ln/>
        </p:spPr>
      </p:sp>
      <p:sp>
        <p:nvSpPr>
          <p:cNvPr id="45059" name="Rectangle 4099"/>
          <p:cNvSpPr>
            <a:spLocks noGrp="1" noChangeArrowheads="1"/>
          </p:cNvSpPr>
          <p:nvPr>
            <p:ph type="body" idx="1"/>
          </p:nvPr>
        </p:nvSpPr>
        <p:spPr>
          <a:noFill/>
          <a:ln w="9525"/>
        </p:spPr>
        <p:txBody>
          <a:bodyPr/>
          <a:lstStyle/>
          <a:p>
            <a:endParaRPr lang="id-ID"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xfrm>
            <a:off x="1150938" y="692150"/>
            <a:ext cx="4556125" cy="3416300"/>
          </a:xfrm>
          <a:ln/>
        </p:spPr>
      </p:sp>
      <p:sp>
        <p:nvSpPr>
          <p:cNvPr id="48131" name="Rectangle 3"/>
          <p:cNvSpPr>
            <a:spLocks noGrp="1" noChangeArrowheads="1"/>
          </p:cNvSpPr>
          <p:nvPr>
            <p:ph type="body" idx="1"/>
          </p:nvPr>
        </p:nvSpPr>
        <p:spPr>
          <a:noFill/>
          <a:ln w="9525"/>
        </p:spPr>
        <p:txBody>
          <a:bodyPr/>
          <a:lstStyle/>
          <a:p>
            <a:endParaRPr lang="id-ID"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1150938" y="692150"/>
            <a:ext cx="4556125" cy="3416300"/>
          </a:xfrm>
          <a:ln/>
        </p:spPr>
      </p:sp>
      <p:sp>
        <p:nvSpPr>
          <p:cNvPr id="49155" name="Rectangle 3"/>
          <p:cNvSpPr>
            <a:spLocks noGrp="1" noChangeArrowheads="1"/>
          </p:cNvSpPr>
          <p:nvPr>
            <p:ph type="body" idx="1"/>
          </p:nvPr>
        </p:nvSpPr>
        <p:spPr>
          <a:noFill/>
          <a:ln w="9525"/>
        </p:spPr>
        <p:txBody>
          <a:bodyPr/>
          <a:lstStyle/>
          <a:p>
            <a:endParaRPr lang="id-ID"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xfrm>
            <a:off x="1150938" y="692150"/>
            <a:ext cx="4556125" cy="3416300"/>
          </a:xfrm>
          <a:ln/>
        </p:spPr>
      </p:sp>
      <p:sp>
        <p:nvSpPr>
          <p:cNvPr id="50179" name="Rectangle 3"/>
          <p:cNvSpPr>
            <a:spLocks noGrp="1" noChangeArrowheads="1"/>
          </p:cNvSpPr>
          <p:nvPr>
            <p:ph type="body" idx="1"/>
          </p:nvPr>
        </p:nvSpPr>
        <p:spPr>
          <a:noFill/>
          <a:ln w="9525"/>
        </p:spPr>
        <p:txBody>
          <a:bodyPr/>
          <a:lstStyle/>
          <a:p>
            <a:endParaRPr lang="id-ID"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50938" y="692150"/>
            <a:ext cx="4556125" cy="3416300"/>
          </a:xfrm>
          <a:ln/>
        </p:spPr>
      </p:sp>
      <p:sp>
        <p:nvSpPr>
          <p:cNvPr id="52227" name="Rectangle 3"/>
          <p:cNvSpPr>
            <a:spLocks noGrp="1" noChangeArrowheads="1"/>
          </p:cNvSpPr>
          <p:nvPr>
            <p:ph type="body" idx="1"/>
          </p:nvPr>
        </p:nvSpPr>
        <p:spPr>
          <a:noFill/>
          <a:ln w="9525"/>
        </p:spPr>
        <p:txBody>
          <a:bodyPr/>
          <a:lstStyle/>
          <a:p>
            <a:endParaRPr lang="id-ID"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1150938" y="692150"/>
            <a:ext cx="4556125" cy="3416300"/>
          </a:xfrm>
          <a:ln/>
        </p:spPr>
      </p:sp>
      <p:sp>
        <p:nvSpPr>
          <p:cNvPr id="53251" name="Rectangle 3"/>
          <p:cNvSpPr>
            <a:spLocks noGrp="1" noChangeArrowheads="1"/>
          </p:cNvSpPr>
          <p:nvPr>
            <p:ph type="body" idx="1"/>
          </p:nvPr>
        </p:nvSpPr>
        <p:spPr>
          <a:noFill/>
          <a:ln w="9525"/>
        </p:spPr>
        <p:txBody>
          <a:bodyPr/>
          <a:lstStyle/>
          <a:p>
            <a:endParaRPr lang="id-ID"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ChangeArrowheads="1" noTextEdit="1"/>
          </p:cNvSpPr>
          <p:nvPr>
            <p:ph type="sldImg"/>
          </p:nvPr>
        </p:nvSpPr>
        <p:spPr>
          <a:xfrm>
            <a:off x="1150938" y="692150"/>
            <a:ext cx="4556125" cy="3416300"/>
          </a:xfrm>
          <a:ln/>
        </p:spPr>
      </p:sp>
      <p:sp>
        <p:nvSpPr>
          <p:cNvPr id="54275" name="Rectangle 3"/>
          <p:cNvSpPr>
            <a:spLocks noGrp="1" noChangeArrowheads="1"/>
          </p:cNvSpPr>
          <p:nvPr>
            <p:ph type="body" idx="1"/>
          </p:nvPr>
        </p:nvSpPr>
        <p:spPr>
          <a:noFill/>
          <a:ln w="9525"/>
        </p:spPr>
        <p:txBody>
          <a:bodyPr/>
          <a:lstStyle/>
          <a:p>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0410E636-0D94-4F1E-A4AF-D157EF5C0013}"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40B83EF-150F-43C0-A50F-2AF18AE728A3}"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410E636-0D94-4F1E-A4AF-D157EF5C0013}"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40B83EF-150F-43C0-A50F-2AF18AE728A3}"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410E636-0D94-4F1E-A4AF-D157EF5C0013}"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40B83EF-150F-43C0-A50F-2AF18AE728A3}"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6870700" cy="1600200"/>
          </a:xfrm>
        </p:spPr>
        <p:txBody>
          <a:bodyPr/>
          <a:lstStyle/>
          <a:p>
            <a:r>
              <a:rPr lang="en-US" smtClean="0"/>
              <a:t>Click to edit Master title style</a:t>
            </a:r>
            <a:endParaRPr lang="id-ID"/>
          </a:p>
        </p:txBody>
      </p:sp>
      <p:sp>
        <p:nvSpPr>
          <p:cNvPr id="3" name="Table Placeholder 2"/>
          <p:cNvSpPr>
            <a:spLocks noGrp="1"/>
          </p:cNvSpPr>
          <p:nvPr>
            <p:ph type="tbl" idx="1"/>
          </p:nvPr>
        </p:nvSpPr>
        <p:spPr>
          <a:xfrm>
            <a:off x="685800" y="1828800"/>
            <a:ext cx="7696200" cy="3657600"/>
          </a:xfrm>
        </p:spPr>
        <p:txBody>
          <a:bodyPr/>
          <a:lstStyle/>
          <a:p>
            <a:endParaRPr lang="id-ID"/>
          </a:p>
        </p:txBody>
      </p:sp>
      <p:sp>
        <p:nvSpPr>
          <p:cNvPr id="4" name="Date Placeholder 3"/>
          <p:cNvSpPr>
            <a:spLocks noGrp="1"/>
          </p:cNvSpPr>
          <p:nvPr>
            <p:ph type="dt" sz="half" idx="10"/>
          </p:nvPr>
        </p:nvSpPr>
        <p:spPr>
          <a:xfrm>
            <a:off x="13716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5560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718300" y="6248400"/>
            <a:ext cx="1905000" cy="457200"/>
          </a:xfrm>
        </p:spPr>
        <p:txBody>
          <a:bodyPr/>
          <a:lstStyle>
            <a:lvl1pPr>
              <a:defRPr/>
            </a:lvl1pPr>
          </a:lstStyle>
          <a:p>
            <a:fld id="{F1E73F51-857C-4DDE-AF36-B0C319CC3C7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410E636-0D94-4F1E-A4AF-D157EF5C0013}"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40B83EF-150F-43C0-A50F-2AF18AE728A3}"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10E636-0D94-4F1E-A4AF-D157EF5C0013}" type="datetimeFigureOut">
              <a:rPr lang="id-ID" smtClean="0"/>
              <a:pPr/>
              <a:t>02/10/2017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40B83EF-150F-43C0-A50F-2AF18AE728A3}"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0410E636-0D94-4F1E-A4AF-D157EF5C0013}" type="datetimeFigureOut">
              <a:rPr lang="id-ID" smtClean="0"/>
              <a:pPr/>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40B83EF-150F-43C0-A50F-2AF18AE728A3}"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0410E636-0D94-4F1E-A4AF-D157EF5C0013}" type="datetimeFigureOut">
              <a:rPr lang="id-ID" smtClean="0"/>
              <a:pPr/>
              <a:t>02/10/2017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40B83EF-150F-43C0-A50F-2AF18AE728A3}"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0410E636-0D94-4F1E-A4AF-D157EF5C0013}" type="datetimeFigureOut">
              <a:rPr lang="id-ID" smtClean="0"/>
              <a:pPr/>
              <a:t>02/10/2017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40B83EF-150F-43C0-A50F-2AF18AE728A3}"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10E636-0D94-4F1E-A4AF-D157EF5C0013}" type="datetimeFigureOut">
              <a:rPr lang="id-ID" smtClean="0"/>
              <a:pPr/>
              <a:t>02/10/2017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40B83EF-150F-43C0-A50F-2AF18AE728A3}"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10E636-0D94-4F1E-A4AF-D157EF5C0013}" type="datetimeFigureOut">
              <a:rPr lang="id-ID" smtClean="0"/>
              <a:pPr/>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40B83EF-150F-43C0-A50F-2AF18AE728A3}"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10E636-0D94-4F1E-A4AF-D157EF5C0013}" type="datetimeFigureOut">
              <a:rPr lang="id-ID" smtClean="0"/>
              <a:pPr/>
              <a:t>02/10/2017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40B83EF-150F-43C0-A50F-2AF18AE728A3}"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0E636-0D94-4F1E-A4AF-D157EF5C0013}" type="datetimeFigureOut">
              <a:rPr lang="id-ID" smtClean="0"/>
              <a:pPr/>
              <a:t>02/10/2017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0B83EF-150F-43C0-A50F-2AF18AE728A3}"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id-ID" b="1" dirty="0" smtClean="0">
                <a:solidFill>
                  <a:srgbClr val="FF0000"/>
                </a:solidFill>
              </a:rPr>
              <a:t>Pertemuan II</a:t>
            </a:r>
          </a:p>
          <a:p>
            <a:r>
              <a:rPr lang="id-ID" b="1" dirty="0" smtClean="0">
                <a:solidFill>
                  <a:srgbClr val="FF0000"/>
                </a:solidFill>
              </a:rPr>
              <a:t>Oleh </a:t>
            </a:r>
          </a:p>
          <a:p>
            <a:r>
              <a:rPr lang="id-ID" b="1" dirty="0" smtClean="0">
                <a:solidFill>
                  <a:srgbClr val="FF0000"/>
                </a:solidFill>
              </a:rPr>
              <a:t>Moh. Amin</a:t>
            </a:r>
          </a:p>
        </p:txBody>
      </p:sp>
      <p:sp>
        <p:nvSpPr>
          <p:cNvPr id="4" name="Rectangle 4"/>
          <p:cNvSpPr>
            <a:spLocks noGrp="1" noChangeArrowheads="1"/>
          </p:cNvSpPr>
          <p:nvPr>
            <p:ph type="ctrTitle"/>
          </p:nvPr>
        </p:nvSpPr>
        <p:spPr>
          <a:xfrm>
            <a:off x="785786" y="642918"/>
            <a:ext cx="7772400" cy="1470025"/>
          </a:xfrm>
          <a:solidFill>
            <a:srgbClr val="005B88"/>
          </a:solidFill>
          <a:ln cap="flat"/>
        </p:spPr>
        <p:txBody>
          <a:bodyPr anchor="ctr"/>
          <a:lstStyle/>
          <a:p>
            <a:pPr>
              <a:defRPr/>
            </a:pPr>
            <a:r>
              <a:rPr lang="en-US" sz="3600" i="1" dirty="0" smtClean="0">
                <a:latin typeface="Comic Sans MS" pitchFamily="66" charset="0"/>
              </a:rPr>
              <a:t> </a:t>
            </a:r>
            <a:r>
              <a:rPr lang="en-US" sz="3600" i="1" dirty="0" err="1">
                <a:solidFill>
                  <a:schemeClr val="bg1"/>
                </a:solidFill>
                <a:latin typeface="Comic Sans MS" pitchFamily="66" charset="0"/>
              </a:rPr>
              <a:t>Kerangka</a:t>
            </a:r>
            <a:r>
              <a:rPr lang="en-US" sz="3600" i="1" dirty="0">
                <a:solidFill>
                  <a:schemeClr val="bg1"/>
                </a:solidFill>
                <a:latin typeface="Comic Sans MS" pitchFamily="66" charset="0"/>
              </a:rPr>
              <a:t> </a:t>
            </a:r>
            <a:r>
              <a:rPr lang="en-US" sz="3600" i="1" dirty="0" err="1">
                <a:solidFill>
                  <a:schemeClr val="bg1"/>
                </a:solidFill>
                <a:latin typeface="Comic Sans MS" pitchFamily="66" charset="0"/>
              </a:rPr>
              <a:t>Kerja</a:t>
            </a:r>
            <a:r>
              <a:rPr lang="en-US" sz="3600" i="1" dirty="0">
                <a:solidFill>
                  <a:schemeClr val="bg1"/>
                </a:solidFill>
                <a:latin typeface="Comic Sans MS" pitchFamily="66" charset="0"/>
              </a:rPr>
              <a:t> </a:t>
            </a:r>
            <a:r>
              <a:rPr lang="en-US" sz="3600" i="1" dirty="0" err="1">
                <a:solidFill>
                  <a:schemeClr val="bg1"/>
                </a:solidFill>
                <a:latin typeface="Comic Sans MS" pitchFamily="66" charset="0"/>
              </a:rPr>
              <a:t>Konseptual</a:t>
            </a:r>
            <a:r>
              <a:rPr lang="en-US" sz="3600" i="1" dirty="0">
                <a:solidFill>
                  <a:schemeClr val="bg1"/>
                </a:solidFill>
                <a:latin typeface="Comic Sans MS" pitchFamily="66" charset="0"/>
              </a:rPr>
              <a:t> </a:t>
            </a:r>
            <a:r>
              <a:rPr lang="en-US" sz="3600" i="1" dirty="0" err="1">
                <a:solidFill>
                  <a:schemeClr val="bg1"/>
                </a:solidFill>
                <a:latin typeface="Comic Sans MS" pitchFamily="66" charset="0"/>
              </a:rPr>
              <a:t>yg</a:t>
            </a:r>
            <a:r>
              <a:rPr lang="en-US" sz="3600" i="1" dirty="0">
                <a:solidFill>
                  <a:schemeClr val="bg1"/>
                </a:solidFill>
                <a:latin typeface="Comic Sans MS" pitchFamily="66" charset="0"/>
              </a:rPr>
              <a:t> </a:t>
            </a:r>
            <a:r>
              <a:rPr lang="en-US" sz="3600" i="1" dirty="0" err="1">
                <a:solidFill>
                  <a:schemeClr val="bg1"/>
                </a:solidFill>
                <a:latin typeface="Comic Sans MS" pitchFamily="66" charset="0"/>
              </a:rPr>
              <a:t>Mendasari</a:t>
            </a:r>
            <a:r>
              <a:rPr lang="en-US" sz="3600" i="1" dirty="0">
                <a:solidFill>
                  <a:schemeClr val="bg1"/>
                </a:solidFill>
                <a:latin typeface="Comic Sans MS" pitchFamily="66" charset="0"/>
              </a:rPr>
              <a:t> </a:t>
            </a:r>
            <a:r>
              <a:rPr lang="en-US" sz="3600" i="1" dirty="0" err="1">
                <a:solidFill>
                  <a:schemeClr val="bg1"/>
                </a:solidFill>
                <a:latin typeface="Comic Sans MS" pitchFamily="66" charset="0"/>
              </a:rPr>
              <a:t>Akuntansi</a:t>
            </a:r>
            <a:r>
              <a:rPr lang="en-US" sz="3600" i="1" dirty="0">
                <a:solidFill>
                  <a:schemeClr val="bg1"/>
                </a:solidFill>
                <a:latin typeface="Comic Sans MS" pitchFamily="66" charset="0"/>
              </a:rPr>
              <a:t> </a:t>
            </a:r>
            <a:r>
              <a:rPr lang="en-US" sz="3600" i="1" dirty="0" err="1">
                <a:solidFill>
                  <a:schemeClr val="bg1"/>
                </a:solidFill>
                <a:latin typeface="Comic Sans MS" pitchFamily="66" charset="0"/>
              </a:rPr>
              <a:t>Keuangan</a:t>
            </a:r>
            <a:endParaRPr lang="en-US" sz="3600" i="1" dirty="0" smtClean="0">
              <a:solidFill>
                <a:schemeClr val="bg1"/>
              </a:solidFill>
              <a:latin typeface="Comic Sans MS" pitchFamily="66" charset="0"/>
            </a:endParaRPr>
          </a:p>
        </p:txBody>
      </p:sp>
    </p:spTree>
  </p:cSld>
  <p:clrMapOvr>
    <a:masterClrMapping/>
  </p:clrMapOvr>
  <p:transition>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8600" y="152400"/>
            <a:ext cx="8534400" cy="1447800"/>
          </a:xfrm>
        </p:spPr>
        <p:txBody>
          <a:bodyPr/>
          <a:lstStyle/>
          <a:p>
            <a:pPr algn="just"/>
            <a:r>
              <a:rPr lang="en-US" sz="2000" dirty="0" err="1">
                <a:solidFill>
                  <a:srgbClr val="996633"/>
                </a:solidFill>
              </a:rPr>
              <a:t>Inti</a:t>
            </a:r>
            <a:r>
              <a:rPr lang="en-US" sz="2000" dirty="0">
                <a:solidFill>
                  <a:srgbClr val="996633"/>
                </a:solidFill>
              </a:rPr>
              <a:t> </a:t>
            </a:r>
            <a:r>
              <a:rPr lang="en-US" sz="2000" dirty="0" err="1">
                <a:solidFill>
                  <a:srgbClr val="996633"/>
                </a:solidFill>
              </a:rPr>
              <a:t>dari</a:t>
            </a:r>
            <a:r>
              <a:rPr lang="en-US" sz="2000" dirty="0">
                <a:solidFill>
                  <a:srgbClr val="996633"/>
                </a:solidFill>
              </a:rPr>
              <a:t> </a:t>
            </a:r>
            <a:r>
              <a:rPr lang="en-US" sz="2000" dirty="0" err="1">
                <a:solidFill>
                  <a:srgbClr val="996633"/>
                </a:solidFill>
              </a:rPr>
              <a:t>pada</a:t>
            </a:r>
            <a:r>
              <a:rPr lang="en-US" sz="2000" dirty="0">
                <a:solidFill>
                  <a:srgbClr val="996633"/>
                </a:solidFill>
              </a:rPr>
              <a:t> statement APB No. 4 </a:t>
            </a:r>
            <a:r>
              <a:rPr lang="en-US" sz="2000" dirty="0" err="1">
                <a:solidFill>
                  <a:srgbClr val="996633"/>
                </a:solidFill>
              </a:rPr>
              <a:t>adalah</a:t>
            </a:r>
            <a:r>
              <a:rPr lang="en-US" sz="2000" dirty="0">
                <a:solidFill>
                  <a:srgbClr val="996633"/>
                </a:solidFill>
              </a:rPr>
              <a:t> </a:t>
            </a:r>
            <a:r>
              <a:rPr lang="en-US" sz="2000" dirty="0" err="1">
                <a:solidFill>
                  <a:srgbClr val="996633"/>
                </a:solidFill>
              </a:rPr>
              <a:t>menekankan</a:t>
            </a:r>
            <a:r>
              <a:rPr lang="en-US" sz="2000" dirty="0">
                <a:solidFill>
                  <a:srgbClr val="996633"/>
                </a:solidFill>
              </a:rPr>
              <a:t> </a:t>
            </a:r>
            <a:r>
              <a:rPr lang="en-US" sz="2000" dirty="0" err="1">
                <a:solidFill>
                  <a:srgbClr val="996633"/>
                </a:solidFill>
              </a:rPr>
              <a:t>pada</a:t>
            </a:r>
            <a:r>
              <a:rPr lang="en-US" sz="2000" dirty="0">
                <a:solidFill>
                  <a:srgbClr val="996633"/>
                </a:solidFill>
              </a:rPr>
              <a:t> </a:t>
            </a:r>
            <a:r>
              <a:rPr lang="en-US" sz="2000" dirty="0" err="1">
                <a:solidFill>
                  <a:srgbClr val="996633"/>
                </a:solidFill>
              </a:rPr>
              <a:t>tujuan</a:t>
            </a:r>
            <a:r>
              <a:rPr lang="en-US" sz="2000" dirty="0">
                <a:solidFill>
                  <a:srgbClr val="996633"/>
                </a:solidFill>
              </a:rPr>
              <a:t> </a:t>
            </a:r>
            <a:r>
              <a:rPr lang="en-US" sz="2000" dirty="0" err="1">
                <a:solidFill>
                  <a:srgbClr val="996633"/>
                </a:solidFill>
              </a:rPr>
              <a:t>laporan</a:t>
            </a:r>
            <a:r>
              <a:rPr lang="en-US" sz="2000" dirty="0">
                <a:solidFill>
                  <a:srgbClr val="996633"/>
                </a:solidFill>
              </a:rPr>
              <a:t> </a:t>
            </a:r>
            <a:r>
              <a:rPr lang="en-US" sz="2000" dirty="0" err="1">
                <a:solidFill>
                  <a:srgbClr val="996633"/>
                </a:solidFill>
              </a:rPr>
              <a:t>keuangan</a:t>
            </a:r>
            <a:r>
              <a:rPr lang="en-US" sz="2000" dirty="0">
                <a:solidFill>
                  <a:srgbClr val="996633"/>
                </a:solidFill>
              </a:rPr>
              <a:t>. </a:t>
            </a:r>
            <a:r>
              <a:rPr lang="en-US" sz="2000" dirty="0" err="1">
                <a:solidFill>
                  <a:srgbClr val="996633"/>
                </a:solidFill>
              </a:rPr>
              <a:t>Tujuan</a:t>
            </a:r>
            <a:r>
              <a:rPr lang="en-US" sz="2000" dirty="0">
                <a:solidFill>
                  <a:srgbClr val="996633"/>
                </a:solidFill>
              </a:rPr>
              <a:t> </a:t>
            </a:r>
            <a:r>
              <a:rPr lang="en-US" sz="2000" dirty="0" err="1">
                <a:solidFill>
                  <a:srgbClr val="996633"/>
                </a:solidFill>
              </a:rPr>
              <a:t>Laporan</a:t>
            </a:r>
            <a:r>
              <a:rPr lang="en-US" sz="2000" dirty="0">
                <a:solidFill>
                  <a:srgbClr val="996633"/>
                </a:solidFill>
              </a:rPr>
              <a:t> </a:t>
            </a:r>
            <a:r>
              <a:rPr lang="en-US" sz="2000" dirty="0" err="1">
                <a:solidFill>
                  <a:srgbClr val="996633"/>
                </a:solidFill>
              </a:rPr>
              <a:t>Keuangan</a:t>
            </a:r>
            <a:r>
              <a:rPr lang="en-US" sz="2000" dirty="0">
                <a:solidFill>
                  <a:srgbClr val="996633"/>
                </a:solidFill>
              </a:rPr>
              <a:t> </a:t>
            </a:r>
            <a:r>
              <a:rPr lang="en-US" sz="2000" dirty="0" err="1">
                <a:solidFill>
                  <a:srgbClr val="996633"/>
                </a:solidFill>
              </a:rPr>
              <a:t>menurut</a:t>
            </a:r>
            <a:r>
              <a:rPr lang="en-US" sz="2000" dirty="0">
                <a:solidFill>
                  <a:srgbClr val="996633"/>
                </a:solidFill>
              </a:rPr>
              <a:t> APB statement No. 4 </a:t>
            </a:r>
            <a:r>
              <a:rPr lang="en-US" sz="2000" dirty="0" err="1" smtClean="0">
                <a:solidFill>
                  <a:srgbClr val="996633"/>
                </a:solidFill>
              </a:rPr>
              <a:t>dapat</a:t>
            </a:r>
            <a:r>
              <a:rPr lang="id-ID" sz="2000" dirty="0" smtClean="0">
                <a:solidFill>
                  <a:srgbClr val="996633"/>
                </a:solidFill>
              </a:rPr>
              <a:t> </a:t>
            </a:r>
            <a:r>
              <a:rPr lang="en-US" sz="2000" dirty="0" err="1" smtClean="0">
                <a:solidFill>
                  <a:srgbClr val="996633"/>
                </a:solidFill>
              </a:rPr>
              <a:t>diperjelas</a:t>
            </a:r>
            <a:r>
              <a:rPr lang="en-US" sz="2000" dirty="0" smtClean="0">
                <a:solidFill>
                  <a:srgbClr val="996633"/>
                </a:solidFill>
              </a:rPr>
              <a:t> </a:t>
            </a:r>
            <a:r>
              <a:rPr lang="en-US" sz="2000" dirty="0" err="1">
                <a:solidFill>
                  <a:srgbClr val="996633"/>
                </a:solidFill>
              </a:rPr>
              <a:t>dari</a:t>
            </a:r>
            <a:r>
              <a:rPr lang="en-US" sz="2000" dirty="0">
                <a:solidFill>
                  <a:srgbClr val="996633"/>
                </a:solidFill>
              </a:rPr>
              <a:t> </a:t>
            </a:r>
            <a:r>
              <a:rPr lang="en-US" sz="2000" dirty="0" err="1">
                <a:solidFill>
                  <a:srgbClr val="996633"/>
                </a:solidFill>
              </a:rPr>
              <a:t>gambar</a:t>
            </a:r>
            <a:r>
              <a:rPr lang="en-US" sz="2000" dirty="0">
                <a:solidFill>
                  <a:srgbClr val="996633"/>
                </a:solidFill>
              </a:rPr>
              <a:t> </a:t>
            </a:r>
            <a:r>
              <a:rPr lang="en-US" sz="2000" dirty="0" err="1">
                <a:solidFill>
                  <a:srgbClr val="996633"/>
                </a:solidFill>
              </a:rPr>
              <a:t>sebagai</a:t>
            </a:r>
            <a:r>
              <a:rPr lang="en-US" sz="2000" dirty="0">
                <a:solidFill>
                  <a:srgbClr val="996633"/>
                </a:solidFill>
              </a:rPr>
              <a:t> </a:t>
            </a:r>
            <a:r>
              <a:rPr lang="en-US" sz="2000" dirty="0" err="1">
                <a:solidFill>
                  <a:srgbClr val="996633"/>
                </a:solidFill>
              </a:rPr>
              <a:t>berikut</a:t>
            </a:r>
            <a:r>
              <a:rPr lang="en-US" sz="2000" dirty="0">
                <a:solidFill>
                  <a:srgbClr val="996633"/>
                </a:solidFill>
              </a:rPr>
              <a:t> :</a:t>
            </a:r>
            <a:r>
              <a:rPr lang="en-US" dirty="0">
                <a:solidFill>
                  <a:srgbClr val="996633"/>
                </a:solidFill>
              </a:rPr>
              <a:t> </a:t>
            </a:r>
          </a:p>
        </p:txBody>
      </p:sp>
      <p:sp>
        <p:nvSpPr>
          <p:cNvPr id="15365" name="Rectangle 5"/>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id-ID"/>
          </a:p>
        </p:txBody>
      </p:sp>
      <p:graphicFrame>
        <p:nvGraphicFramePr>
          <p:cNvPr id="15364" name="Object 4"/>
          <p:cNvGraphicFramePr>
            <a:graphicFrameLocks noChangeAspect="1"/>
          </p:cNvGraphicFramePr>
          <p:nvPr/>
        </p:nvGraphicFramePr>
        <p:xfrm>
          <a:off x="247680" y="1714488"/>
          <a:ext cx="8610600" cy="4800600"/>
        </p:xfrm>
        <a:graphic>
          <a:graphicData uri="http://schemas.openxmlformats.org/presentationml/2006/ole">
            <p:oleObj spid="_x0000_s78850" name="Bitmap Image" r:id="rId3" imgW="6335009" imgH="3238952" progId="PBrush">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ChangeArrowheads="1"/>
          </p:cNvSpPr>
          <p:nvPr/>
        </p:nvSpPr>
        <p:spPr bwMode="auto">
          <a:xfrm>
            <a:off x="7640638" y="6369050"/>
            <a:ext cx="1198562" cy="284163"/>
          </a:xfrm>
          <a:prstGeom prst="rect">
            <a:avLst/>
          </a:prstGeom>
          <a:noFill/>
          <a:ln w="12700" cap="sq">
            <a:noFill/>
            <a:miter lim="800000"/>
            <a:headEnd type="none" w="sm" len="sm"/>
            <a:tailEnd type="none" w="sm" len="sm"/>
          </a:ln>
          <a:effectLst/>
        </p:spPr>
        <p:txBody>
          <a:bodyPr wrap="none">
            <a:spAutoFit/>
          </a:bodyPr>
          <a:lstStyle/>
          <a:p>
            <a:pPr marL="457200" indent="-457200">
              <a:lnSpc>
                <a:spcPct val="90000"/>
              </a:lnSpc>
              <a:spcBef>
                <a:spcPct val="40000"/>
              </a:spcBef>
              <a:buClr>
                <a:schemeClr val="bg1"/>
              </a:buClr>
              <a:buFont typeface="Wingdings" pitchFamily="2" charset="2"/>
              <a:buNone/>
              <a:defRPr/>
            </a:pPr>
            <a:r>
              <a:rPr lang="en-US" sz="1400" b="1">
                <a:effectLst>
                  <a:outerShdw blurRad="38100" dist="38100" dir="2700000" algn="tl">
                    <a:srgbClr val="C0C0C0"/>
                  </a:outerShdw>
                </a:effectLst>
                <a:latin typeface="Comic Sans MS" pitchFamily="66" charset="0"/>
              </a:rPr>
              <a:t>Objective 2</a:t>
            </a:r>
          </a:p>
        </p:txBody>
      </p:sp>
      <p:sp>
        <p:nvSpPr>
          <p:cNvPr id="8195" name="Text Box 3"/>
          <p:cNvSpPr txBox="1">
            <a:spLocks noChangeArrowheads="1"/>
          </p:cNvSpPr>
          <p:nvPr/>
        </p:nvSpPr>
        <p:spPr bwMode="auto">
          <a:xfrm>
            <a:off x="609600" y="1371600"/>
            <a:ext cx="8305800" cy="941388"/>
          </a:xfrm>
          <a:prstGeom prst="rect">
            <a:avLst/>
          </a:prstGeom>
          <a:solidFill>
            <a:schemeClr val="bg1"/>
          </a:solidFill>
          <a:ln w="38100" cap="sq">
            <a:solidFill>
              <a:schemeClr val="bg2"/>
            </a:solidFill>
            <a:miter lim="800000"/>
            <a:headEnd type="none" w="sm" len="sm"/>
            <a:tailEnd type="none" w="sm" len="sm"/>
          </a:ln>
          <a:effectLst>
            <a:outerShdw dist="35921" dir="2700000" algn="ctr" rotWithShape="0">
              <a:schemeClr val="bg2"/>
            </a:outerShdw>
          </a:effectLst>
        </p:spPr>
        <p:txBody>
          <a:bodyPr>
            <a:spAutoFit/>
          </a:bodyPr>
          <a:lstStyle/>
          <a:p>
            <a:pPr algn="l">
              <a:lnSpc>
                <a:spcPct val="115000"/>
              </a:lnSpc>
              <a:spcBef>
                <a:spcPct val="30000"/>
              </a:spcBef>
              <a:buSzPct val="80000"/>
            </a:pPr>
            <a:r>
              <a:rPr lang="en-US">
                <a:latin typeface="Comic Sans MS" pitchFamily="66" charset="0"/>
              </a:rPr>
              <a:t>FASB telah menerbitkan enam </a:t>
            </a:r>
            <a:r>
              <a:rPr lang="en-US" b="1">
                <a:solidFill>
                  <a:srgbClr val="800000"/>
                </a:solidFill>
                <a:latin typeface="Comic Sans MS" pitchFamily="66" charset="0"/>
              </a:rPr>
              <a:t>Statements of Financial Accounting Concepts</a:t>
            </a:r>
            <a:r>
              <a:rPr lang="en-US">
                <a:latin typeface="Comic Sans MS" pitchFamily="66" charset="0"/>
              </a:rPr>
              <a:t> (SFAC) untuk entitas bisnis.</a:t>
            </a:r>
          </a:p>
        </p:txBody>
      </p:sp>
      <p:sp>
        <p:nvSpPr>
          <p:cNvPr id="215044" name="Rectangle 4"/>
          <p:cNvSpPr>
            <a:spLocks noGrp="1" noChangeArrowheads="1"/>
          </p:cNvSpPr>
          <p:nvPr>
            <p:ph type="title"/>
          </p:nvPr>
        </p:nvSpPr>
        <p:spPr>
          <a:xfrm>
            <a:off x="457200" y="457200"/>
            <a:ext cx="8229600" cy="560388"/>
          </a:xfrm>
          <a:solidFill>
            <a:srgbClr val="005B88"/>
          </a:solidFill>
          <a:ln cap="flat"/>
        </p:spPr>
        <p:txBody>
          <a:bodyPr/>
          <a:lstStyle/>
          <a:p>
            <a:pPr marL="109538" algn="ctr">
              <a:defRPr/>
            </a:pPr>
            <a:r>
              <a:rPr lang="en-US" sz="3000" i="1" dirty="0" err="1" smtClean="0">
                <a:solidFill>
                  <a:schemeClr val="bg1"/>
                </a:solidFill>
                <a:latin typeface="Comic Sans MS" pitchFamily="66" charset="0"/>
              </a:rPr>
              <a:t>Perkembangan</a:t>
            </a:r>
            <a:r>
              <a:rPr lang="en-US" sz="3000" i="1" dirty="0" smtClean="0">
                <a:solidFill>
                  <a:schemeClr val="bg1"/>
                </a:solidFill>
                <a:latin typeface="Comic Sans MS" pitchFamily="66" charset="0"/>
              </a:rPr>
              <a:t> </a:t>
            </a:r>
            <a:r>
              <a:rPr lang="en-US" sz="3000" i="1" dirty="0" err="1" smtClean="0">
                <a:solidFill>
                  <a:schemeClr val="bg1"/>
                </a:solidFill>
                <a:latin typeface="Comic Sans MS" pitchFamily="66" charset="0"/>
              </a:rPr>
              <a:t>Kerangka</a:t>
            </a:r>
            <a:r>
              <a:rPr lang="en-US" sz="3000" i="1" dirty="0" smtClean="0">
                <a:solidFill>
                  <a:schemeClr val="bg1"/>
                </a:solidFill>
                <a:latin typeface="Comic Sans MS" pitchFamily="66" charset="0"/>
              </a:rPr>
              <a:t> </a:t>
            </a:r>
            <a:r>
              <a:rPr lang="en-US" sz="3000" i="1" dirty="0" err="1" smtClean="0">
                <a:solidFill>
                  <a:schemeClr val="bg1"/>
                </a:solidFill>
                <a:latin typeface="Comic Sans MS" pitchFamily="66" charset="0"/>
              </a:rPr>
              <a:t>Kerja</a:t>
            </a:r>
            <a:r>
              <a:rPr lang="en-US" sz="3000" i="1" dirty="0" smtClean="0">
                <a:solidFill>
                  <a:schemeClr val="bg1"/>
                </a:solidFill>
                <a:latin typeface="Comic Sans MS" pitchFamily="66" charset="0"/>
              </a:rPr>
              <a:t> </a:t>
            </a:r>
            <a:r>
              <a:rPr lang="en-US" sz="3000" i="1" dirty="0" err="1" smtClean="0">
                <a:solidFill>
                  <a:schemeClr val="bg1"/>
                </a:solidFill>
                <a:latin typeface="Comic Sans MS" pitchFamily="66" charset="0"/>
              </a:rPr>
              <a:t>Konseptual</a:t>
            </a:r>
            <a:endParaRPr lang="en-US" sz="3000" i="1" dirty="0" smtClean="0">
              <a:solidFill>
                <a:schemeClr val="bg1"/>
              </a:solidFill>
              <a:latin typeface="Comic Sans MS" pitchFamily="66" charset="0"/>
            </a:endParaRPr>
          </a:p>
        </p:txBody>
      </p:sp>
      <p:sp>
        <p:nvSpPr>
          <p:cNvPr id="8197" name="Text Box 5"/>
          <p:cNvSpPr txBox="1">
            <a:spLocks noChangeArrowheads="1"/>
          </p:cNvSpPr>
          <p:nvPr/>
        </p:nvSpPr>
        <p:spPr bwMode="auto">
          <a:xfrm>
            <a:off x="381000" y="2514600"/>
            <a:ext cx="8382000" cy="3981450"/>
          </a:xfrm>
          <a:prstGeom prst="rect">
            <a:avLst/>
          </a:prstGeom>
          <a:noFill/>
          <a:ln w="28575" cap="sq">
            <a:noFill/>
            <a:miter lim="800000"/>
            <a:headEnd type="none" w="sm" len="sm"/>
            <a:tailEnd type="none" w="sm" len="sm"/>
          </a:ln>
        </p:spPr>
        <p:txBody>
          <a:bodyPr>
            <a:spAutoFit/>
          </a:bodyPr>
          <a:lstStyle/>
          <a:p>
            <a:pPr marL="1828800" indent="-1593850" algn="l">
              <a:lnSpc>
                <a:spcPct val="115000"/>
              </a:lnSpc>
              <a:spcBef>
                <a:spcPct val="30000"/>
              </a:spcBef>
              <a:buSzPct val="80000"/>
            </a:pPr>
            <a:r>
              <a:rPr lang="en-US" sz="1900" b="1">
                <a:solidFill>
                  <a:srgbClr val="800000"/>
                </a:solidFill>
                <a:latin typeface="Comic Sans MS" pitchFamily="66" charset="0"/>
              </a:rPr>
              <a:t>SFAC No.1</a:t>
            </a:r>
            <a:r>
              <a:rPr lang="en-US" sz="1900">
                <a:latin typeface="Comic Sans MS" pitchFamily="66" charset="0"/>
              </a:rPr>
              <a:t> -	</a:t>
            </a:r>
            <a:r>
              <a:rPr lang="en-US" sz="1900" i="1">
                <a:latin typeface="Comic Sans MS" pitchFamily="66" charset="0"/>
              </a:rPr>
              <a:t>Objectives of Financial Reporting</a:t>
            </a:r>
          </a:p>
          <a:p>
            <a:pPr marL="1828800" indent="-1593850" algn="l">
              <a:lnSpc>
                <a:spcPct val="115000"/>
              </a:lnSpc>
              <a:spcBef>
                <a:spcPct val="30000"/>
              </a:spcBef>
              <a:buSzPct val="80000"/>
            </a:pPr>
            <a:r>
              <a:rPr lang="en-US" sz="1900" b="1">
                <a:solidFill>
                  <a:srgbClr val="800000"/>
                </a:solidFill>
                <a:latin typeface="Comic Sans MS" pitchFamily="66" charset="0"/>
              </a:rPr>
              <a:t>SFAC No.2</a:t>
            </a:r>
            <a:r>
              <a:rPr lang="en-US" sz="1900">
                <a:latin typeface="Comic Sans MS" pitchFamily="66" charset="0"/>
              </a:rPr>
              <a:t> - 	</a:t>
            </a:r>
            <a:r>
              <a:rPr lang="en-US" sz="1900" i="1">
                <a:latin typeface="Comic Sans MS" pitchFamily="66" charset="0"/>
              </a:rPr>
              <a:t>Qualitative Characteristics of Accounting Information</a:t>
            </a:r>
          </a:p>
          <a:p>
            <a:pPr marL="1828800" indent="-1593850" algn="l">
              <a:lnSpc>
                <a:spcPct val="115000"/>
              </a:lnSpc>
              <a:spcBef>
                <a:spcPct val="30000"/>
              </a:spcBef>
              <a:buSzPct val="80000"/>
            </a:pPr>
            <a:r>
              <a:rPr lang="en-US" sz="1900" b="1">
                <a:solidFill>
                  <a:srgbClr val="800000"/>
                </a:solidFill>
                <a:latin typeface="Comic Sans MS" pitchFamily="66" charset="0"/>
              </a:rPr>
              <a:t>SFAC No.3</a:t>
            </a:r>
            <a:r>
              <a:rPr lang="en-US" sz="1900">
                <a:latin typeface="Comic Sans MS" pitchFamily="66" charset="0"/>
              </a:rPr>
              <a:t> - 	</a:t>
            </a:r>
            <a:r>
              <a:rPr lang="en-US" sz="1900" i="1">
                <a:latin typeface="Comic Sans MS" pitchFamily="66" charset="0"/>
              </a:rPr>
              <a:t>Elements of Financial Statements </a:t>
            </a:r>
            <a:r>
              <a:rPr lang="en-US" sz="1900">
                <a:latin typeface="Comic Sans MS" pitchFamily="66" charset="0"/>
              </a:rPr>
              <a:t>(diganti oleh SFAC No. 6)</a:t>
            </a:r>
          </a:p>
          <a:p>
            <a:pPr marL="1828800" indent="-1593850" algn="l">
              <a:lnSpc>
                <a:spcPct val="115000"/>
              </a:lnSpc>
              <a:spcBef>
                <a:spcPct val="30000"/>
              </a:spcBef>
              <a:buSzPct val="80000"/>
            </a:pPr>
            <a:r>
              <a:rPr lang="en-US" sz="1900" b="1">
                <a:latin typeface="Comic Sans MS" pitchFamily="66" charset="0"/>
              </a:rPr>
              <a:t>SFAC No.4</a:t>
            </a:r>
            <a:r>
              <a:rPr lang="en-US" sz="1900">
                <a:latin typeface="Comic Sans MS" pitchFamily="66" charset="0"/>
              </a:rPr>
              <a:t> - 	</a:t>
            </a:r>
            <a:r>
              <a:rPr lang="en-US" sz="1900" i="1">
                <a:latin typeface="Comic Sans MS" pitchFamily="66" charset="0"/>
              </a:rPr>
              <a:t>Nonbusiness Organizations</a:t>
            </a:r>
          </a:p>
          <a:p>
            <a:pPr marL="1828800" indent="-1593850" algn="l">
              <a:lnSpc>
                <a:spcPct val="115000"/>
              </a:lnSpc>
              <a:spcBef>
                <a:spcPct val="30000"/>
              </a:spcBef>
              <a:buSzPct val="80000"/>
            </a:pPr>
            <a:r>
              <a:rPr lang="en-US" sz="1900" b="1">
                <a:solidFill>
                  <a:srgbClr val="800000"/>
                </a:solidFill>
                <a:latin typeface="Comic Sans MS" pitchFamily="66" charset="0"/>
              </a:rPr>
              <a:t>SFAC No.5</a:t>
            </a:r>
            <a:r>
              <a:rPr lang="en-US" sz="1900">
                <a:latin typeface="Comic Sans MS" pitchFamily="66" charset="0"/>
              </a:rPr>
              <a:t> -	</a:t>
            </a:r>
            <a:r>
              <a:rPr lang="en-US" sz="1900" i="1">
                <a:latin typeface="Comic Sans MS" pitchFamily="66" charset="0"/>
              </a:rPr>
              <a:t>Recognition and Measurement in Financial Statements </a:t>
            </a:r>
          </a:p>
          <a:p>
            <a:pPr marL="1828800" indent="-1593850" algn="l">
              <a:lnSpc>
                <a:spcPct val="115000"/>
              </a:lnSpc>
              <a:spcBef>
                <a:spcPct val="30000"/>
              </a:spcBef>
              <a:buSzPct val="80000"/>
            </a:pPr>
            <a:r>
              <a:rPr lang="en-US" sz="1900" b="1">
                <a:solidFill>
                  <a:srgbClr val="800000"/>
                </a:solidFill>
                <a:latin typeface="Comic Sans MS" pitchFamily="66" charset="0"/>
              </a:rPr>
              <a:t>SFAC No.6</a:t>
            </a:r>
            <a:r>
              <a:rPr lang="en-US" sz="1900">
                <a:latin typeface="Comic Sans MS" pitchFamily="66" charset="0"/>
              </a:rPr>
              <a:t> - 	</a:t>
            </a:r>
            <a:r>
              <a:rPr lang="en-US" sz="1900" i="1">
                <a:latin typeface="Comic Sans MS" pitchFamily="66" charset="0"/>
              </a:rPr>
              <a:t>Elements of Financial Statements </a:t>
            </a:r>
            <a:r>
              <a:rPr lang="en-US" sz="1900">
                <a:latin typeface="Comic Sans MS" pitchFamily="66" charset="0"/>
              </a:rPr>
              <a:t>(mengganti SFAC No. 3)</a:t>
            </a:r>
          </a:p>
          <a:p>
            <a:pPr marL="1828800" indent="-1593850" algn="l">
              <a:lnSpc>
                <a:spcPct val="115000"/>
              </a:lnSpc>
              <a:spcBef>
                <a:spcPct val="30000"/>
              </a:spcBef>
              <a:buSzPct val="80000"/>
            </a:pPr>
            <a:r>
              <a:rPr lang="en-US" sz="1900" b="1">
                <a:solidFill>
                  <a:srgbClr val="800000"/>
                </a:solidFill>
                <a:latin typeface="Comic Sans MS" pitchFamily="66" charset="0"/>
              </a:rPr>
              <a:t>SFAC No.7</a:t>
            </a:r>
            <a:r>
              <a:rPr lang="en-US" sz="1900">
                <a:latin typeface="Comic Sans MS" pitchFamily="66" charset="0"/>
              </a:rPr>
              <a:t> -	</a:t>
            </a:r>
            <a:r>
              <a:rPr lang="en-US" sz="1900" i="1">
                <a:latin typeface="Comic Sans MS" pitchFamily="66" charset="0"/>
              </a:rPr>
              <a:t>Using Cash Flow Information and Present Value in Accounting Measurements</a:t>
            </a:r>
          </a:p>
        </p:txBody>
      </p:sp>
      <p:sp>
        <p:nvSpPr>
          <p:cNvPr id="215046" name="Text Box 6"/>
          <p:cNvSpPr txBox="1">
            <a:spLocks noChangeArrowheads="1"/>
          </p:cNvSpPr>
          <p:nvPr/>
        </p:nvSpPr>
        <p:spPr bwMode="auto">
          <a:xfrm>
            <a:off x="990600" y="6369050"/>
            <a:ext cx="8001000" cy="336550"/>
          </a:xfrm>
          <a:prstGeom prst="rect">
            <a:avLst/>
          </a:prstGeom>
          <a:solidFill>
            <a:schemeClr val="bg1"/>
          </a:solidFill>
          <a:ln w="19050">
            <a:noFill/>
            <a:miter lim="800000"/>
            <a:headEnd/>
            <a:tailEnd/>
          </a:ln>
          <a:effectLst/>
        </p:spPr>
        <p:txBody>
          <a:bodyPr>
            <a:spAutoFit/>
          </a:bodyPr>
          <a:lstStyle/>
          <a:p>
            <a:pPr marL="457200" indent="-457200" algn="r">
              <a:spcBef>
                <a:spcPct val="50000"/>
              </a:spcBef>
              <a:defRPr/>
            </a:pPr>
            <a:r>
              <a:rPr lang="en-US" sz="1600" b="1" i="1">
                <a:solidFill>
                  <a:schemeClr val="bg2"/>
                </a:solidFill>
                <a:effectLst>
                  <a:outerShdw blurRad="38100" dist="38100" dir="2700000" algn="tl">
                    <a:srgbClr val="C0C0C0"/>
                  </a:outerShdw>
                </a:effectLst>
                <a:latin typeface="Comic Sans MS" pitchFamily="66" charset="0"/>
              </a:rPr>
              <a:t>LO 2  Menggambarkan upaya FASB untuk membuat kerangka kerja konseptual.</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533400" y="1474788"/>
            <a:ext cx="8229600" cy="587375"/>
          </a:xfrm>
          <a:prstGeom prst="rect">
            <a:avLst/>
          </a:prstGeom>
          <a:noFill/>
          <a:ln w="28575" cap="sq">
            <a:noFill/>
            <a:miter lim="800000"/>
            <a:headEnd type="none" w="sm" len="sm"/>
            <a:tailEnd type="none" w="sm" len="sm"/>
          </a:ln>
        </p:spPr>
        <p:txBody>
          <a:bodyPr>
            <a:spAutoFit/>
          </a:bodyPr>
          <a:lstStyle/>
          <a:p>
            <a:pPr marL="350838" indent="-350838" algn="l">
              <a:lnSpc>
                <a:spcPct val="115000"/>
              </a:lnSpc>
              <a:spcBef>
                <a:spcPct val="30000"/>
              </a:spcBef>
              <a:buSzPct val="80000"/>
            </a:pPr>
            <a:r>
              <a:rPr lang="en-US" sz="2800" b="1">
                <a:solidFill>
                  <a:srgbClr val="800000"/>
                </a:solidFill>
                <a:latin typeface="Comic Sans MS" pitchFamily="66" charset="0"/>
              </a:rPr>
              <a:t>Kerangka kerja terdiri dari tiga tingkat:</a:t>
            </a:r>
            <a:endParaRPr lang="en-US">
              <a:latin typeface="Comic Sans MS" pitchFamily="66" charset="0"/>
            </a:endParaRPr>
          </a:p>
        </p:txBody>
      </p:sp>
      <p:sp>
        <p:nvSpPr>
          <p:cNvPr id="9219" name="Text Box 3"/>
          <p:cNvSpPr txBox="1">
            <a:spLocks noChangeArrowheads="1"/>
          </p:cNvSpPr>
          <p:nvPr/>
        </p:nvSpPr>
        <p:spPr bwMode="auto">
          <a:xfrm>
            <a:off x="838200" y="2203450"/>
            <a:ext cx="7696200" cy="2794676"/>
          </a:xfrm>
          <a:prstGeom prst="rect">
            <a:avLst/>
          </a:prstGeom>
          <a:noFill/>
          <a:ln w="28575" cap="sq">
            <a:noFill/>
            <a:miter lim="800000"/>
            <a:headEnd type="none" w="sm" len="sm"/>
            <a:tailEnd type="none" w="sm" len="sm"/>
          </a:ln>
        </p:spPr>
        <p:txBody>
          <a:bodyPr>
            <a:spAutoFit/>
          </a:bodyPr>
          <a:lstStyle/>
          <a:p>
            <a:pPr marL="457200" indent="-457200" algn="l">
              <a:lnSpc>
                <a:spcPct val="115000"/>
              </a:lnSpc>
              <a:spcBef>
                <a:spcPct val="30000"/>
              </a:spcBef>
              <a:buSzPct val="80000"/>
              <a:buFontTx/>
              <a:buBlip>
                <a:blip r:embed="rId3"/>
              </a:buBlip>
            </a:pPr>
            <a:r>
              <a:rPr lang="en-US" sz="2800" b="1" dirty="0">
                <a:solidFill>
                  <a:srgbClr val="800000"/>
                </a:solidFill>
                <a:latin typeface="Comic Sans MS" pitchFamily="66" charset="0"/>
              </a:rPr>
              <a:t>Tingkat </a:t>
            </a:r>
            <a:r>
              <a:rPr lang="en-US" sz="2800" b="1" dirty="0" err="1">
                <a:solidFill>
                  <a:srgbClr val="800000"/>
                </a:solidFill>
                <a:latin typeface="Comic Sans MS" pitchFamily="66" charset="0"/>
              </a:rPr>
              <a:t>Pertama</a:t>
            </a:r>
            <a:r>
              <a:rPr lang="en-US" sz="2800" b="1" dirty="0">
                <a:solidFill>
                  <a:srgbClr val="800000"/>
                </a:solidFill>
                <a:latin typeface="Comic Sans MS" pitchFamily="66" charset="0"/>
              </a:rPr>
              <a:t> </a:t>
            </a:r>
            <a:r>
              <a:rPr lang="en-US" sz="2800" dirty="0">
                <a:latin typeface="Comic Sans MS" pitchFamily="66" charset="0"/>
              </a:rPr>
              <a:t>= </a:t>
            </a:r>
            <a:r>
              <a:rPr lang="en-US" sz="2800" dirty="0" err="1">
                <a:latin typeface="Comic Sans MS" pitchFamily="66" charset="0"/>
              </a:rPr>
              <a:t>Tujuan</a:t>
            </a:r>
            <a:r>
              <a:rPr lang="en-US" sz="2800" dirty="0">
                <a:latin typeface="Comic Sans MS" pitchFamily="66" charset="0"/>
              </a:rPr>
              <a:t> </a:t>
            </a:r>
            <a:r>
              <a:rPr lang="en-US" sz="2800" dirty="0" err="1">
                <a:latin typeface="Comic Sans MS" pitchFamily="66" charset="0"/>
              </a:rPr>
              <a:t>Dasar</a:t>
            </a:r>
            <a:endParaRPr lang="en-US" sz="2800" dirty="0">
              <a:latin typeface="Comic Sans MS" pitchFamily="66" charset="0"/>
            </a:endParaRPr>
          </a:p>
          <a:p>
            <a:pPr marL="457200" indent="-457200" algn="l">
              <a:lnSpc>
                <a:spcPct val="115000"/>
              </a:lnSpc>
              <a:spcBef>
                <a:spcPct val="30000"/>
              </a:spcBef>
              <a:buSzPct val="80000"/>
              <a:buFontTx/>
              <a:buBlip>
                <a:blip r:embed="rId3"/>
              </a:buBlip>
            </a:pPr>
            <a:r>
              <a:rPr lang="en-US" sz="2800" b="1" dirty="0">
                <a:solidFill>
                  <a:srgbClr val="800000"/>
                </a:solidFill>
                <a:latin typeface="Comic Sans MS" pitchFamily="66" charset="0"/>
              </a:rPr>
              <a:t>Tingkat </a:t>
            </a:r>
            <a:r>
              <a:rPr lang="en-US" sz="2800" b="1" dirty="0" err="1">
                <a:solidFill>
                  <a:srgbClr val="800000"/>
                </a:solidFill>
                <a:latin typeface="Comic Sans MS" pitchFamily="66" charset="0"/>
              </a:rPr>
              <a:t>Kedua</a:t>
            </a:r>
            <a:r>
              <a:rPr lang="en-US" sz="2800" b="1" dirty="0">
                <a:solidFill>
                  <a:srgbClr val="800000"/>
                </a:solidFill>
                <a:latin typeface="Comic Sans MS" pitchFamily="66" charset="0"/>
              </a:rPr>
              <a:t> </a:t>
            </a:r>
            <a:r>
              <a:rPr lang="en-US" sz="2800" dirty="0">
                <a:latin typeface="Comic Sans MS" pitchFamily="66" charset="0"/>
              </a:rPr>
              <a:t>= </a:t>
            </a:r>
            <a:r>
              <a:rPr lang="en-US" sz="2800" dirty="0" err="1">
                <a:latin typeface="Comic Sans MS" pitchFamily="66" charset="0"/>
              </a:rPr>
              <a:t>Karakteristik</a:t>
            </a:r>
            <a:r>
              <a:rPr lang="en-US" sz="2800" dirty="0">
                <a:latin typeface="Comic Sans MS" pitchFamily="66" charset="0"/>
              </a:rPr>
              <a:t> </a:t>
            </a:r>
            <a:r>
              <a:rPr lang="en-US" sz="2800" dirty="0" err="1">
                <a:latin typeface="Comic Sans MS" pitchFamily="66" charset="0"/>
              </a:rPr>
              <a:t>Kualitatif</a:t>
            </a:r>
            <a:r>
              <a:rPr lang="en-US" sz="2800" dirty="0">
                <a:latin typeface="Comic Sans MS" pitchFamily="66" charset="0"/>
              </a:rPr>
              <a:t>  </a:t>
            </a:r>
            <a:r>
              <a:rPr lang="en-US" sz="2800" dirty="0" err="1">
                <a:latin typeface="Comic Sans MS" pitchFamily="66" charset="0"/>
              </a:rPr>
              <a:t>dan</a:t>
            </a:r>
            <a:r>
              <a:rPr lang="en-US" sz="2800" dirty="0">
                <a:latin typeface="Comic Sans MS" pitchFamily="66" charset="0"/>
              </a:rPr>
              <a:t> </a:t>
            </a:r>
            <a:r>
              <a:rPr lang="en-US" sz="2800" dirty="0" err="1">
                <a:latin typeface="Comic Sans MS" pitchFamily="66" charset="0"/>
              </a:rPr>
              <a:t>Unsur-unsur</a:t>
            </a:r>
            <a:r>
              <a:rPr lang="en-US" sz="2800" dirty="0">
                <a:latin typeface="Comic Sans MS" pitchFamily="66" charset="0"/>
              </a:rPr>
              <a:t> </a:t>
            </a:r>
            <a:r>
              <a:rPr lang="en-US" sz="2800" dirty="0" err="1">
                <a:latin typeface="Comic Sans MS" pitchFamily="66" charset="0"/>
              </a:rPr>
              <a:t>Dasar</a:t>
            </a:r>
            <a:endParaRPr lang="en-US" altLang="en-US" sz="2800" dirty="0">
              <a:latin typeface="Comic Sans MS" pitchFamily="66" charset="0"/>
            </a:endParaRPr>
          </a:p>
          <a:p>
            <a:pPr marL="457200" indent="-457200" algn="l">
              <a:lnSpc>
                <a:spcPct val="115000"/>
              </a:lnSpc>
              <a:spcBef>
                <a:spcPct val="30000"/>
              </a:spcBef>
              <a:buSzPct val="80000"/>
              <a:buFontTx/>
              <a:buBlip>
                <a:blip r:embed="rId3"/>
              </a:buBlip>
            </a:pPr>
            <a:r>
              <a:rPr lang="en-US" sz="2800" b="1" dirty="0">
                <a:solidFill>
                  <a:srgbClr val="800000"/>
                </a:solidFill>
                <a:latin typeface="Comic Sans MS" pitchFamily="66" charset="0"/>
              </a:rPr>
              <a:t>Tingkat </a:t>
            </a:r>
            <a:r>
              <a:rPr lang="en-US" sz="2800" b="1" dirty="0" err="1">
                <a:solidFill>
                  <a:srgbClr val="800000"/>
                </a:solidFill>
                <a:latin typeface="Comic Sans MS" pitchFamily="66" charset="0"/>
              </a:rPr>
              <a:t>Ketiga</a:t>
            </a:r>
            <a:r>
              <a:rPr lang="en-US" sz="2800" b="1" dirty="0">
                <a:solidFill>
                  <a:srgbClr val="800000"/>
                </a:solidFill>
                <a:latin typeface="Comic Sans MS" pitchFamily="66" charset="0"/>
              </a:rPr>
              <a:t> </a:t>
            </a:r>
            <a:r>
              <a:rPr lang="en-US" sz="2800" dirty="0">
                <a:latin typeface="Comic Sans MS" pitchFamily="66" charset="0"/>
              </a:rPr>
              <a:t>= </a:t>
            </a:r>
            <a:r>
              <a:rPr lang="en-US" sz="2800" dirty="0" err="1">
                <a:latin typeface="Comic Sans MS" pitchFamily="66" charset="0"/>
              </a:rPr>
              <a:t>Konsep-konsep</a:t>
            </a:r>
            <a:r>
              <a:rPr lang="en-US" sz="2800" dirty="0">
                <a:latin typeface="Comic Sans MS" pitchFamily="66" charset="0"/>
              </a:rPr>
              <a:t> </a:t>
            </a:r>
            <a:r>
              <a:rPr lang="en-US" sz="2800" dirty="0" err="1">
                <a:latin typeface="Comic Sans MS" pitchFamily="66" charset="0"/>
              </a:rPr>
              <a:t>Pengakuan</a:t>
            </a:r>
            <a:r>
              <a:rPr lang="en-US" sz="2800" dirty="0">
                <a:latin typeface="Comic Sans MS" pitchFamily="66" charset="0"/>
              </a:rPr>
              <a:t> </a:t>
            </a:r>
            <a:r>
              <a:rPr lang="en-US" sz="2800" dirty="0" err="1">
                <a:latin typeface="Comic Sans MS" pitchFamily="66" charset="0"/>
              </a:rPr>
              <a:t>dan</a:t>
            </a:r>
            <a:r>
              <a:rPr lang="en-US" sz="2800" dirty="0">
                <a:latin typeface="Comic Sans MS" pitchFamily="66" charset="0"/>
              </a:rPr>
              <a:t> </a:t>
            </a:r>
            <a:r>
              <a:rPr lang="en-US" sz="2800" dirty="0" err="1">
                <a:latin typeface="Comic Sans MS" pitchFamily="66" charset="0"/>
              </a:rPr>
              <a:t>Pengukuran</a:t>
            </a:r>
            <a:r>
              <a:rPr lang="en-US" altLang="en-US" sz="2800" dirty="0">
                <a:latin typeface="Comic Sans MS" pitchFamily="66" charset="0"/>
              </a:rPr>
              <a:t>.</a:t>
            </a:r>
            <a:endParaRPr lang="en-US" sz="2800" dirty="0">
              <a:latin typeface="Comic Sans MS" pitchFamily="66" charset="0"/>
            </a:endParaRPr>
          </a:p>
        </p:txBody>
      </p:sp>
      <p:sp>
        <p:nvSpPr>
          <p:cNvPr id="225284" name="Rectangle 4"/>
          <p:cNvSpPr>
            <a:spLocks noGrp="1" noChangeArrowheads="1"/>
          </p:cNvSpPr>
          <p:nvPr>
            <p:ph type="title"/>
          </p:nvPr>
        </p:nvSpPr>
        <p:spPr>
          <a:xfrm>
            <a:off x="457200" y="457200"/>
            <a:ext cx="8229600" cy="560388"/>
          </a:xfrm>
          <a:solidFill>
            <a:srgbClr val="005B88"/>
          </a:solidFill>
          <a:ln cap="flat"/>
        </p:spPr>
        <p:txBody>
          <a:bodyPr/>
          <a:lstStyle/>
          <a:p>
            <a:pPr marL="109538" algn="ctr">
              <a:defRPr/>
            </a:pPr>
            <a:r>
              <a:rPr lang="en-US" sz="3000" i="1" dirty="0" err="1" smtClean="0">
                <a:solidFill>
                  <a:schemeClr val="accent4">
                    <a:lumMod val="20000"/>
                    <a:lumOff val="80000"/>
                  </a:schemeClr>
                </a:solidFill>
                <a:latin typeface="Comic Sans MS" pitchFamily="66" charset="0"/>
              </a:rPr>
              <a:t>Kerangka</a:t>
            </a:r>
            <a:r>
              <a:rPr lang="en-US" sz="3000" i="1" dirty="0" smtClean="0">
                <a:solidFill>
                  <a:schemeClr val="accent4">
                    <a:lumMod val="20000"/>
                    <a:lumOff val="80000"/>
                  </a:schemeClr>
                </a:solidFill>
                <a:latin typeface="Comic Sans MS" pitchFamily="66" charset="0"/>
              </a:rPr>
              <a:t> </a:t>
            </a:r>
            <a:r>
              <a:rPr lang="en-US" sz="3000" i="1" dirty="0" err="1" smtClean="0">
                <a:solidFill>
                  <a:schemeClr val="accent4">
                    <a:lumMod val="20000"/>
                    <a:lumOff val="80000"/>
                  </a:schemeClr>
                </a:solidFill>
                <a:latin typeface="Comic Sans MS" pitchFamily="66" charset="0"/>
              </a:rPr>
              <a:t>Kerja</a:t>
            </a:r>
            <a:r>
              <a:rPr lang="en-US" sz="3000" i="1" dirty="0" smtClean="0">
                <a:solidFill>
                  <a:schemeClr val="accent4">
                    <a:lumMod val="20000"/>
                    <a:lumOff val="80000"/>
                  </a:schemeClr>
                </a:solidFill>
                <a:latin typeface="Comic Sans MS" pitchFamily="66" charset="0"/>
              </a:rPr>
              <a:t> </a:t>
            </a:r>
            <a:r>
              <a:rPr lang="en-US" sz="3000" i="1" dirty="0" err="1" smtClean="0">
                <a:solidFill>
                  <a:schemeClr val="accent4">
                    <a:lumMod val="20000"/>
                    <a:lumOff val="80000"/>
                  </a:schemeClr>
                </a:solidFill>
                <a:latin typeface="Comic Sans MS" pitchFamily="66" charset="0"/>
              </a:rPr>
              <a:t>Konseptual</a:t>
            </a:r>
            <a:endParaRPr lang="en-US" sz="3000" i="1" dirty="0" smtClean="0">
              <a:solidFill>
                <a:schemeClr val="accent4">
                  <a:lumMod val="20000"/>
                  <a:lumOff val="80000"/>
                </a:schemeClr>
              </a:solidFill>
              <a:latin typeface="Comic Sans MS" pitchFamily="66" charset="0"/>
            </a:endParaRPr>
          </a:p>
        </p:txBody>
      </p:sp>
      <p:sp>
        <p:nvSpPr>
          <p:cNvPr id="225286" name="Text Box 6"/>
          <p:cNvSpPr txBox="1">
            <a:spLocks noChangeArrowheads="1"/>
          </p:cNvSpPr>
          <p:nvPr/>
        </p:nvSpPr>
        <p:spPr bwMode="auto">
          <a:xfrm>
            <a:off x="990600" y="6369050"/>
            <a:ext cx="8001000" cy="336550"/>
          </a:xfrm>
          <a:prstGeom prst="rect">
            <a:avLst/>
          </a:prstGeom>
          <a:solidFill>
            <a:schemeClr val="bg1"/>
          </a:solidFill>
          <a:ln w="19050">
            <a:noFill/>
            <a:miter lim="800000"/>
            <a:headEnd/>
            <a:tailEnd/>
          </a:ln>
          <a:effectLst/>
        </p:spPr>
        <p:txBody>
          <a:bodyPr>
            <a:spAutoFit/>
          </a:bodyPr>
          <a:lstStyle/>
          <a:p>
            <a:pPr marL="457200" indent="-457200" algn="r">
              <a:spcBef>
                <a:spcPct val="50000"/>
              </a:spcBef>
              <a:defRPr/>
            </a:pPr>
            <a:r>
              <a:rPr lang="en-US" sz="1600" b="1" i="1">
                <a:solidFill>
                  <a:schemeClr val="bg2"/>
                </a:solidFill>
                <a:effectLst>
                  <a:outerShdw blurRad="38100" dist="38100" dir="2700000" algn="tl">
                    <a:srgbClr val="C0C0C0"/>
                  </a:outerShdw>
                </a:effectLst>
                <a:latin typeface="Comic Sans MS" pitchFamily="66" charset="0"/>
              </a:rPr>
              <a:t>LO 2  Menggambarkan upaya FASB untuk membuat kerangka kerja konseptual.</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1035"/>
          <p:cNvSpPr>
            <a:spLocks noChangeArrowheads="1"/>
          </p:cNvSpPr>
          <p:nvPr/>
        </p:nvSpPr>
        <p:spPr bwMode="auto">
          <a:xfrm rot="5400000" flipH="1">
            <a:off x="4000500" y="876300"/>
            <a:ext cx="1981200" cy="4648200"/>
          </a:xfrm>
          <a:prstGeom prst="flowChartManualInput">
            <a:avLst/>
          </a:prstGeom>
          <a:solidFill>
            <a:srgbClr val="F4BCBC"/>
          </a:solidFill>
          <a:ln w="12700">
            <a:noFill/>
            <a:miter lim="800000"/>
            <a:headEnd/>
            <a:tailEnd/>
          </a:ln>
        </p:spPr>
        <p:txBody>
          <a:bodyPr wrap="none" anchor="ctr"/>
          <a:lstStyle/>
          <a:p>
            <a:endParaRPr lang="id-ID"/>
          </a:p>
        </p:txBody>
      </p:sp>
      <p:sp>
        <p:nvSpPr>
          <p:cNvPr id="10243" name="AutoShape 1026"/>
          <p:cNvSpPr>
            <a:spLocks noChangeArrowheads="1"/>
          </p:cNvSpPr>
          <p:nvPr/>
        </p:nvSpPr>
        <p:spPr bwMode="auto">
          <a:xfrm rot="-5400000">
            <a:off x="2857500" y="876300"/>
            <a:ext cx="1981200" cy="4648200"/>
          </a:xfrm>
          <a:prstGeom prst="flowChartManualInput">
            <a:avLst/>
          </a:prstGeom>
          <a:solidFill>
            <a:srgbClr val="F4BCBC"/>
          </a:solidFill>
          <a:ln w="12700">
            <a:noFill/>
            <a:miter lim="800000"/>
            <a:headEnd/>
            <a:tailEnd/>
          </a:ln>
        </p:spPr>
        <p:txBody>
          <a:bodyPr wrap="none" anchor="ctr"/>
          <a:lstStyle/>
          <a:p>
            <a:endParaRPr lang="id-ID"/>
          </a:p>
        </p:txBody>
      </p:sp>
      <p:sp>
        <p:nvSpPr>
          <p:cNvPr id="10244" name="AutoShape 1027"/>
          <p:cNvSpPr>
            <a:spLocks noChangeArrowheads="1"/>
          </p:cNvSpPr>
          <p:nvPr/>
        </p:nvSpPr>
        <p:spPr bwMode="auto">
          <a:xfrm rot="5400000" flipH="1">
            <a:off x="4914900" y="-1257300"/>
            <a:ext cx="2057400" cy="4724400"/>
          </a:xfrm>
          <a:prstGeom prst="flowChartManualInput">
            <a:avLst/>
          </a:prstGeom>
          <a:solidFill>
            <a:srgbClr val="F9EFA5"/>
          </a:solidFill>
          <a:ln w="12700">
            <a:solidFill>
              <a:schemeClr val="tx1"/>
            </a:solidFill>
            <a:miter lim="800000"/>
            <a:headEnd/>
            <a:tailEnd/>
          </a:ln>
        </p:spPr>
        <p:txBody>
          <a:bodyPr wrap="none" anchor="ctr"/>
          <a:lstStyle/>
          <a:p>
            <a:endParaRPr lang="id-ID"/>
          </a:p>
        </p:txBody>
      </p:sp>
      <p:sp>
        <p:nvSpPr>
          <p:cNvPr id="10245" name="AutoShape 1028"/>
          <p:cNvSpPr>
            <a:spLocks noChangeArrowheads="1"/>
          </p:cNvSpPr>
          <p:nvPr/>
        </p:nvSpPr>
        <p:spPr bwMode="auto">
          <a:xfrm rot="-5400000">
            <a:off x="1866900" y="-1257300"/>
            <a:ext cx="2057400" cy="4724400"/>
          </a:xfrm>
          <a:prstGeom prst="flowChartManualInput">
            <a:avLst/>
          </a:prstGeom>
          <a:solidFill>
            <a:srgbClr val="F9EFA5"/>
          </a:solidFill>
          <a:ln w="12700">
            <a:solidFill>
              <a:schemeClr val="tx1"/>
            </a:solidFill>
            <a:miter lim="800000"/>
            <a:headEnd/>
            <a:tailEnd/>
          </a:ln>
        </p:spPr>
        <p:txBody>
          <a:bodyPr wrap="none" anchor="ctr"/>
          <a:lstStyle/>
          <a:p>
            <a:endParaRPr lang="id-ID"/>
          </a:p>
        </p:txBody>
      </p:sp>
      <p:sp>
        <p:nvSpPr>
          <p:cNvPr id="10246" name="AutoShape 1029"/>
          <p:cNvSpPr>
            <a:spLocks noChangeArrowheads="1"/>
          </p:cNvSpPr>
          <p:nvPr/>
        </p:nvSpPr>
        <p:spPr bwMode="auto">
          <a:xfrm>
            <a:off x="2514600" y="4267200"/>
            <a:ext cx="3810000" cy="4038600"/>
          </a:xfrm>
          <a:prstGeom prst="flowChartMerge">
            <a:avLst/>
          </a:prstGeom>
          <a:solidFill>
            <a:srgbClr val="93BBFB"/>
          </a:solidFill>
          <a:ln w="12700">
            <a:solidFill>
              <a:schemeClr val="tx1"/>
            </a:solidFill>
            <a:miter lim="800000"/>
            <a:headEnd/>
            <a:tailEnd/>
          </a:ln>
        </p:spPr>
        <p:txBody>
          <a:bodyPr wrap="none" anchor="ctr"/>
          <a:lstStyle/>
          <a:p>
            <a:endParaRPr lang="id-ID"/>
          </a:p>
        </p:txBody>
      </p:sp>
      <p:sp>
        <p:nvSpPr>
          <p:cNvPr id="10247" name="Rectangle 1030"/>
          <p:cNvSpPr>
            <a:spLocks noChangeArrowheads="1"/>
          </p:cNvSpPr>
          <p:nvPr/>
        </p:nvSpPr>
        <p:spPr bwMode="auto">
          <a:xfrm>
            <a:off x="3352800" y="76200"/>
            <a:ext cx="2133600" cy="2057400"/>
          </a:xfrm>
          <a:prstGeom prst="rect">
            <a:avLst/>
          </a:prstGeom>
          <a:solidFill>
            <a:srgbClr val="F9EFA5"/>
          </a:solidFill>
          <a:ln w="12700">
            <a:solidFill>
              <a:schemeClr val="tx1"/>
            </a:solidFill>
            <a:miter lim="800000"/>
            <a:headEnd/>
            <a:tailEnd/>
          </a:ln>
        </p:spPr>
        <p:txBody>
          <a:bodyPr wrap="none" anchor="ctr"/>
          <a:lstStyle/>
          <a:p>
            <a:endParaRPr lang="id-ID"/>
          </a:p>
        </p:txBody>
      </p:sp>
      <p:sp>
        <p:nvSpPr>
          <p:cNvPr id="211975" name="Text Box 1031"/>
          <p:cNvSpPr txBox="1">
            <a:spLocks noChangeArrowheads="1"/>
          </p:cNvSpPr>
          <p:nvPr/>
        </p:nvSpPr>
        <p:spPr bwMode="auto">
          <a:xfrm>
            <a:off x="1447800" y="304800"/>
            <a:ext cx="1828800" cy="1793875"/>
          </a:xfrm>
          <a:prstGeom prst="rect">
            <a:avLst/>
          </a:prstGeom>
          <a:noFill/>
          <a:ln w="12700">
            <a:noFill/>
            <a:miter lim="800000"/>
            <a:headEnd/>
            <a:tailEnd/>
          </a:ln>
          <a:effectLst/>
        </p:spPr>
        <p:txBody>
          <a:bodyPr>
            <a:spAutoFit/>
          </a:bodyPr>
          <a:lstStyle/>
          <a:p>
            <a:pPr marL="228600" indent="-228600">
              <a:spcBef>
                <a:spcPct val="50000"/>
              </a:spcBef>
              <a:defRPr/>
            </a:pPr>
            <a:r>
              <a:rPr lang="en-US" sz="1400" b="1" u="sng">
                <a:effectLst>
                  <a:outerShdw blurRad="38100" dist="38100" dir="2700000" algn="tl">
                    <a:srgbClr val="C0C0C0"/>
                  </a:outerShdw>
                </a:effectLst>
                <a:latin typeface="Arial" pitchFamily="34" charset="0"/>
              </a:rPr>
              <a:t>ASUMSI</a:t>
            </a:r>
            <a:endParaRPr lang="en-US" sz="1400">
              <a:effectLst>
                <a:outerShdw blurRad="38100" dist="38100" dir="2700000" algn="tl">
                  <a:srgbClr val="C0C0C0"/>
                </a:outerShdw>
              </a:effectLst>
              <a:latin typeface="Arial" pitchFamily="34" charset="0"/>
            </a:endParaRP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Entitas ekonomi</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Kelangsungan hidup</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Unit moneter</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Periodisitas</a:t>
            </a:r>
          </a:p>
        </p:txBody>
      </p:sp>
      <p:sp>
        <p:nvSpPr>
          <p:cNvPr id="211976" name="Text Box 1032"/>
          <p:cNvSpPr txBox="1">
            <a:spLocks noChangeArrowheads="1"/>
          </p:cNvSpPr>
          <p:nvPr/>
        </p:nvSpPr>
        <p:spPr bwMode="auto">
          <a:xfrm>
            <a:off x="3276600" y="304800"/>
            <a:ext cx="2286000" cy="1793875"/>
          </a:xfrm>
          <a:prstGeom prst="rect">
            <a:avLst/>
          </a:prstGeom>
          <a:noFill/>
          <a:ln w="12700">
            <a:noFill/>
            <a:miter lim="800000"/>
            <a:headEnd/>
            <a:tailEnd/>
          </a:ln>
          <a:effectLst/>
        </p:spPr>
        <p:txBody>
          <a:bodyPr>
            <a:spAutoFit/>
          </a:bodyPr>
          <a:lstStyle/>
          <a:p>
            <a:pPr marL="228600" indent="-228600">
              <a:spcBef>
                <a:spcPct val="50000"/>
              </a:spcBef>
              <a:defRPr/>
            </a:pPr>
            <a:r>
              <a:rPr lang="en-US" sz="1400" b="1" u="sng">
                <a:effectLst>
                  <a:outerShdw blurRad="38100" dist="38100" dir="2700000" algn="tl">
                    <a:srgbClr val="C0C0C0"/>
                  </a:outerShdw>
                </a:effectLst>
                <a:latin typeface="Arial" pitchFamily="34" charset="0"/>
              </a:rPr>
              <a:t>PRINSIP</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Biaya historis</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Pengakuan pendapatan</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Penandingan</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Pengungkapan penuh</a:t>
            </a:r>
          </a:p>
        </p:txBody>
      </p:sp>
      <p:sp>
        <p:nvSpPr>
          <p:cNvPr id="211977" name="Text Box 1033"/>
          <p:cNvSpPr txBox="1">
            <a:spLocks noChangeArrowheads="1"/>
          </p:cNvSpPr>
          <p:nvPr/>
        </p:nvSpPr>
        <p:spPr bwMode="auto">
          <a:xfrm>
            <a:off x="5715000" y="304800"/>
            <a:ext cx="1828800" cy="1581150"/>
          </a:xfrm>
          <a:prstGeom prst="rect">
            <a:avLst/>
          </a:prstGeom>
          <a:noFill/>
          <a:ln w="12700">
            <a:noFill/>
            <a:miter lim="800000"/>
            <a:headEnd/>
            <a:tailEnd/>
          </a:ln>
          <a:effectLst/>
        </p:spPr>
        <p:txBody>
          <a:bodyPr>
            <a:spAutoFit/>
          </a:bodyPr>
          <a:lstStyle/>
          <a:p>
            <a:pPr marL="228600" indent="-228600">
              <a:spcBef>
                <a:spcPct val="50000"/>
              </a:spcBef>
              <a:defRPr/>
            </a:pPr>
            <a:r>
              <a:rPr lang="en-US" sz="1400" b="1" u="sng">
                <a:effectLst>
                  <a:outerShdw blurRad="38100" dist="38100" dir="2700000" algn="tl">
                    <a:srgbClr val="C0C0C0"/>
                  </a:outerShdw>
                </a:effectLst>
                <a:latin typeface="Arial" pitchFamily="34" charset="0"/>
              </a:rPr>
              <a:t>KENDALA</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Biaya-manfaat</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Materialitas</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Praktik industri</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Konservatisme</a:t>
            </a:r>
          </a:p>
        </p:txBody>
      </p:sp>
      <p:sp>
        <p:nvSpPr>
          <p:cNvPr id="211978" name="Text Box 1034"/>
          <p:cNvSpPr txBox="1">
            <a:spLocks noChangeArrowheads="1"/>
          </p:cNvSpPr>
          <p:nvPr/>
        </p:nvSpPr>
        <p:spPr bwMode="auto">
          <a:xfrm>
            <a:off x="3429000" y="4343400"/>
            <a:ext cx="2133600" cy="2219325"/>
          </a:xfrm>
          <a:prstGeom prst="rect">
            <a:avLst/>
          </a:prstGeom>
          <a:noFill/>
          <a:ln w="12700">
            <a:noFill/>
            <a:miter lim="800000"/>
            <a:headEnd/>
            <a:tailEnd/>
          </a:ln>
          <a:effectLst/>
        </p:spPr>
        <p:txBody>
          <a:bodyPr>
            <a:spAutoFit/>
          </a:bodyPr>
          <a:lstStyle/>
          <a:p>
            <a:pPr marL="228600" indent="-228600">
              <a:defRPr/>
            </a:pPr>
            <a:r>
              <a:rPr lang="en-US" sz="1400" b="1" u="sng" dirty="0">
                <a:effectLst>
                  <a:outerShdw blurRad="38100" dist="38100" dir="2700000" algn="tl">
                    <a:srgbClr val="C0C0C0"/>
                  </a:outerShdw>
                </a:effectLst>
                <a:latin typeface="Arial" pitchFamily="34" charset="0"/>
              </a:rPr>
              <a:t>TUJUAN</a:t>
            </a:r>
            <a:endParaRPr lang="en-US" sz="1400" dirty="0">
              <a:effectLst>
                <a:outerShdw blurRad="38100" dist="38100" dir="2700000" algn="tl">
                  <a:srgbClr val="C0C0C0"/>
                </a:outerShdw>
              </a:effectLst>
              <a:latin typeface="Arial" pitchFamily="34" charset="0"/>
            </a:endParaRPr>
          </a:p>
          <a:p>
            <a:pPr marL="228600" indent="-228600" algn="l">
              <a:defRPr/>
            </a:pPr>
            <a:r>
              <a:rPr lang="en-US" sz="1400" dirty="0">
                <a:effectLst>
                  <a:outerShdw blurRad="38100" dist="38100" dir="2700000" algn="tl">
                    <a:srgbClr val="C0C0C0"/>
                  </a:outerShdw>
                </a:effectLst>
                <a:latin typeface="Arial" pitchFamily="34" charset="0"/>
              </a:rPr>
              <a:t>1. 	</a:t>
            </a:r>
            <a:r>
              <a:rPr lang="en-US" sz="1400" dirty="0" err="1">
                <a:effectLst>
                  <a:outerShdw blurRad="38100" dist="38100" dir="2700000" algn="tl">
                    <a:srgbClr val="C0C0C0"/>
                  </a:outerShdw>
                </a:effectLst>
                <a:latin typeface="Arial" pitchFamily="34" charset="0"/>
              </a:rPr>
              <a:t>Berguna</a:t>
            </a:r>
            <a:r>
              <a:rPr lang="en-US" sz="1400" dirty="0">
                <a:effectLst>
                  <a:outerShdw blurRad="38100" dist="38100" dir="2700000" algn="tl">
                    <a:srgbClr val="C0C0C0"/>
                  </a:outerShdw>
                </a:effectLst>
                <a:latin typeface="Arial" pitchFamily="34" charset="0"/>
              </a:rPr>
              <a:t> </a:t>
            </a:r>
            <a:r>
              <a:rPr lang="en-US" sz="1400" dirty="0" err="1">
                <a:effectLst>
                  <a:outerShdw blurRad="38100" dist="38100" dir="2700000" algn="tl">
                    <a:srgbClr val="C0C0C0"/>
                  </a:outerShdw>
                </a:effectLst>
                <a:latin typeface="Arial" pitchFamily="34" charset="0"/>
              </a:rPr>
              <a:t>dalam</a:t>
            </a:r>
            <a:r>
              <a:rPr lang="en-US" sz="1400" dirty="0">
                <a:effectLst>
                  <a:outerShdw blurRad="38100" dist="38100" dir="2700000" algn="tl">
                    <a:srgbClr val="C0C0C0"/>
                  </a:outerShdw>
                </a:effectLst>
                <a:latin typeface="Arial" pitchFamily="34" charset="0"/>
              </a:rPr>
              <a:t> </a:t>
            </a:r>
            <a:r>
              <a:rPr lang="en-US" sz="1400" dirty="0" err="1">
                <a:effectLst>
                  <a:outerShdw blurRad="38100" dist="38100" dir="2700000" algn="tl">
                    <a:srgbClr val="C0C0C0"/>
                  </a:outerShdw>
                </a:effectLst>
                <a:latin typeface="Arial" pitchFamily="34" charset="0"/>
              </a:rPr>
              <a:t>keputusan</a:t>
            </a:r>
            <a:r>
              <a:rPr lang="en-US" sz="1400" dirty="0">
                <a:effectLst>
                  <a:outerShdw blurRad="38100" dist="38100" dir="2700000" algn="tl">
                    <a:srgbClr val="C0C0C0"/>
                  </a:outerShdw>
                </a:effectLst>
                <a:latin typeface="Arial" pitchFamily="34" charset="0"/>
              </a:rPr>
              <a:t> </a:t>
            </a:r>
            <a:r>
              <a:rPr lang="en-US" sz="1400" dirty="0" err="1">
                <a:effectLst>
                  <a:outerShdw blurRad="38100" dist="38100" dir="2700000" algn="tl">
                    <a:srgbClr val="C0C0C0"/>
                  </a:outerShdw>
                </a:effectLst>
                <a:latin typeface="Arial" pitchFamily="34" charset="0"/>
              </a:rPr>
              <a:t>investasi</a:t>
            </a:r>
            <a:r>
              <a:rPr lang="en-US" sz="1400" dirty="0">
                <a:effectLst>
                  <a:outerShdw blurRad="38100" dist="38100" dir="2700000" algn="tl">
                    <a:srgbClr val="C0C0C0"/>
                  </a:outerShdw>
                </a:effectLst>
                <a:latin typeface="Arial" pitchFamily="34" charset="0"/>
              </a:rPr>
              <a:t> </a:t>
            </a:r>
            <a:r>
              <a:rPr lang="en-US" sz="1400" dirty="0" err="1">
                <a:effectLst>
                  <a:outerShdw blurRad="38100" dist="38100" dir="2700000" algn="tl">
                    <a:srgbClr val="C0C0C0"/>
                  </a:outerShdw>
                </a:effectLst>
                <a:latin typeface="Arial" pitchFamily="34" charset="0"/>
              </a:rPr>
              <a:t>dan</a:t>
            </a:r>
            <a:r>
              <a:rPr lang="en-US" sz="1400" dirty="0">
                <a:effectLst>
                  <a:outerShdw blurRad="38100" dist="38100" dir="2700000" algn="tl">
                    <a:srgbClr val="C0C0C0"/>
                  </a:outerShdw>
                </a:effectLst>
                <a:latin typeface="Arial" pitchFamily="34" charset="0"/>
              </a:rPr>
              <a:t> </a:t>
            </a:r>
            <a:r>
              <a:rPr lang="en-US" sz="1400" dirty="0" err="1">
                <a:effectLst>
                  <a:outerShdw blurRad="38100" dist="38100" dir="2700000" algn="tl">
                    <a:srgbClr val="C0C0C0"/>
                  </a:outerShdw>
                </a:effectLst>
                <a:latin typeface="Arial" pitchFamily="34" charset="0"/>
              </a:rPr>
              <a:t>kredit</a:t>
            </a:r>
            <a:endParaRPr lang="en-US" sz="1400" dirty="0">
              <a:effectLst>
                <a:outerShdw blurRad="38100" dist="38100" dir="2700000" algn="tl">
                  <a:srgbClr val="C0C0C0"/>
                </a:outerShdw>
              </a:effectLst>
              <a:latin typeface="Arial" pitchFamily="34" charset="0"/>
            </a:endParaRPr>
          </a:p>
          <a:p>
            <a:pPr marL="228600" indent="-228600" algn="l">
              <a:defRPr/>
            </a:pPr>
            <a:r>
              <a:rPr lang="en-US" sz="1400" dirty="0">
                <a:effectLst>
                  <a:outerShdw blurRad="38100" dist="38100" dir="2700000" algn="tl">
                    <a:srgbClr val="C0C0C0"/>
                  </a:outerShdw>
                </a:effectLst>
                <a:latin typeface="Arial" pitchFamily="34" charset="0"/>
              </a:rPr>
              <a:t>2. 	</a:t>
            </a:r>
            <a:r>
              <a:rPr lang="en-US" sz="1400" dirty="0" err="1">
                <a:effectLst>
                  <a:outerShdw blurRad="38100" dist="38100" dir="2700000" algn="tl">
                    <a:srgbClr val="C0C0C0"/>
                  </a:outerShdw>
                </a:effectLst>
                <a:latin typeface="Arial" pitchFamily="34" charset="0"/>
              </a:rPr>
              <a:t>Berguna</a:t>
            </a:r>
            <a:r>
              <a:rPr lang="en-US" sz="1400" dirty="0">
                <a:effectLst>
                  <a:outerShdw blurRad="38100" dist="38100" dir="2700000" algn="tl">
                    <a:srgbClr val="C0C0C0"/>
                  </a:outerShdw>
                </a:effectLst>
                <a:latin typeface="Arial" pitchFamily="34" charset="0"/>
              </a:rPr>
              <a:t> </a:t>
            </a:r>
            <a:r>
              <a:rPr lang="en-US" sz="1400" dirty="0" err="1">
                <a:effectLst>
                  <a:outerShdw blurRad="38100" dist="38100" dir="2700000" algn="tl">
                    <a:srgbClr val="C0C0C0"/>
                  </a:outerShdw>
                </a:effectLst>
                <a:latin typeface="Arial" pitchFamily="34" charset="0"/>
              </a:rPr>
              <a:t>dalam</a:t>
            </a:r>
            <a:r>
              <a:rPr lang="en-US" sz="1400" dirty="0">
                <a:effectLst>
                  <a:outerShdw blurRad="38100" dist="38100" dir="2700000" algn="tl">
                    <a:srgbClr val="C0C0C0"/>
                  </a:outerShdw>
                </a:effectLst>
                <a:latin typeface="Arial" pitchFamily="34" charset="0"/>
              </a:rPr>
              <a:t> </a:t>
            </a:r>
            <a:r>
              <a:rPr lang="en-US" sz="1400" dirty="0" err="1">
                <a:effectLst>
                  <a:outerShdw blurRad="38100" dist="38100" dir="2700000" algn="tl">
                    <a:srgbClr val="C0C0C0"/>
                  </a:outerShdw>
                </a:effectLst>
                <a:latin typeface="Arial" pitchFamily="34" charset="0"/>
              </a:rPr>
              <a:t>menilai</a:t>
            </a:r>
            <a:r>
              <a:rPr lang="en-US" sz="1400" dirty="0">
                <a:effectLst>
                  <a:outerShdw blurRad="38100" dist="38100" dir="2700000" algn="tl">
                    <a:srgbClr val="C0C0C0"/>
                  </a:outerShdw>
                </a:effectLst>
                <a:latin typeface="Arial" pitchFamily="34" charset="0"/>
              </a:rPr>
              <a:t> </a:t>
            </a:r>
            <a:r>
              <a:rPr lang="en-US" sz="1400" dirty="0" err="1">
                <a:effectLst>
                  <a:outerShdw blurRad="38100" dist="38100" dir="2700000" algn="tl">
                    <a:srgbClr val="C0C0C0"/>
                  </a:outerShdw>
                </a:effectLst>
                <a:latin typeface="Arial" pitchFamily="34" charset="0"/>
              </a:rPr>
              <a:t>arus</a:t>
            </a:r>
            <a:r>
              <a:rPr lang="en-US" sz="1400" dirty="0">
                <a:effectLst>
                  <a:outerShdw blurRad="38100" dist="38100" dir="2700000" algn="tl">
                    <a:srgbClr val="C0C0C0"/>
                  </a:outerShdw>
                </a:effectLst>
                <a:latin typeface="Arial" pitchFamily="34" charset="0"/>
              </a:rPr>
              <a:t> </a:t>
            </a:r>
            <a:r>
              <a:rPr lang="en-US" sz="1400" dirty="0" err="1">
                <a:effectLst>
                  <a:outerShdw blurRad="38100" dist="38100" dir="2700000" algn="tl">
                    <a:srgbClr val="C0C0C0"/>
                  </a:outerShdw>
                </a:effectLst>
                <a:latin typeface="Arial" pitchFamily="34" charset="0"/>
              </a:rPr>
              <a:t>kas</a:t>
            </a:r>
            <a:r>
              <a:rPr lang="en-US" sz="1400" dirty="0">
                <a:effectLst>
                  <a:outerShdw blurRad="38100" dist="38100" dir="2700000" algn="tl">
                    <a:srgbClr val="C0C0C0"/>
                  </a:outerShdw>
                </a:effectLst>
                <a:latin typeface="Arial" pitchFamily="34" charset="0"/>
              </a:rPr>
              <a:t> </a:t>
            </a:r>
            <a:r>
              <a:rPr lang="en-US" sz="1400" dirty="0" err="1">
                <a:effectLst>
                  <a:outerShdw blurRad="38100" dist="38100" dir="2700000" algn="tl">
                    <a:srgbClr val="C0C0C0"/>
                  </a:outerShdw>
                </a:effectLst>
                <a:latin typeface="Arial" pitchFamily="34" charset="0"/>
              </a:rPr>
              <a:t>masa</a:t>
            </a:r>
            <a:r>
              <a:rPr lang="en-US" sz="1400" dirty="0">
                <a:effectLst>
                  <a:outerShdw blurRad="38100" dist="38100" dir="2700000" algn="tl">
                    <a:srgbClr val="C0C0C0"/>
                  </a:outerShdw>
                </a:effectLst>
                <a:latin typeface="Arial" pitchFamily="34" charset="0"/>
              </a:rPr>
              <a:t> </a:t>
            </a:r>
            <a:r>
              <a:rPr lang="en-US" sz="1400" dirty="0" err="1">
                <a:effectLst>
                  <a:outerShdw blurRad="38100" dist="38100" dir="2700000" algn="tl">
                    <a:srgbClr val="C0C0C0"/>
                  </a:outerShdw>
                </a:effectLst>
                <a:latin typeface="Arial" pitchFamily="34" charset="0"/>
              </a:rPr>
              <a:t>depan</a:t>
            </a:r>
            <a:endParaRPr lang="en-US" sz="1400" dirty="0">
              <a:effectLst>
                <a:outerShdw blurRad="38100" dist="38100" dir="2700000" algn="tl">
                  <a:srgbClr val="C0C0C0"/>
                </a:outerShdw>
              </a:effectLst>
              <a:latin typeface="Arial" pitchFamily="34" charset="0"/>
            </a:endParaRPr>
          </a:p>
          <a:p>
            <a:pPr marL="228600" indent="-228600" algn="l">
              <a:defRPr/>
            </a:pPr>
            <a:r>
              <a:rPr lang="en-US" sz="1400" dirty="0">
                <a:effectLst>
                  <a:outerShdw blurRad="38100" dist="38100" dir="2700000" algn="tl">
                    <a:srgbClr val="C0C0C0"/>
                  </a:outerShdw>
                </a:effectLst>
                <a:latin typeface="Arial" pitchFamily="34" charset="0"/>
              </a:rPr>
              <a:t>3.  Info </a:t>
            </a:r>
            <a:r>
              <a:rPr lang="en-US" sz="1400" dirty="0" err="1">
                <a:effectLst>
                  <a:outerShdw blurRad="38100" dist="38100" dir="2700000" algn="tl">
                    <a:srgbClr val="C0C0C0"/>
                  </a:outerShdw>
                </a:effectLst>
                <a:latin typeface="Arial" pitchFamily="34" charset="0"/>
              </a:rPr>
              <a:t>sumber</a:t>
            </a:r>
            <a:r>
              <a:rPr lang="en-US" sz="1400" dirty="0">
                <a:effectLst>
                  <a:outerShdw blurRad="38100" dist="38100" dir="2700000" algn="tl">
                    <a:srgbClr val="C0C0C0"/>
                  </a:outerShdw>
                </a:effectLst>
                <a:latin typeface="Arial" pitchFamily="34" charset="0"/>
              </a:rPr>
              <a:t> </a:t>
            </a:r>
            <a:r>
              <a:rPr lang="en-US" sz="1400" dirty="0" err="1">
                <a:effectLst>
                  <a:outerShdw blurRad="38100" dist="38100" dir="2700000" algn="tl">
                    <a:srgbClr val="C0C0C0"/>
                  </a:outerShdw>
                </a:effectLst>
                <a:latin typeface="Arial" pitchFamily="34" charset="0"/>
              </a:rPr>
              <a:t>daya</a:t>
            </a:r>
            <a:r>
              <a:rPr lang="en-US" sz="1400" dirty="0">
                <a:effectLst>
                  <a:outerShdw blurRad="38100" dist="38100" dir="2700000" algn="tl">
                    <a:srgbClr val="C0C0C0"/>
                  </a:outerShdw>
                </a:effectLst>
                <a:latin typeface="Arial" pitchFamily="34" charset="0"/>
              </a:rPr>
              <a:t>, </a:t>
            </a:r>
            <a:r>
              <a:rPr lang="en-US" sz="1400" dirty="0" err="1">
                <a:effectLst>
                  <a:outerShdw blurRad="38100" dist="38100" dir="2700000" algn="tl">
                    <a:srgbClr val="C0C0C0"/>
                  </a:outerShdw>
                </a:effectLst>
                <a:latin typeface="Arial" pitchFamily="34" charset="0"/>
              </a:rPr>
              <a:t>klaim</a:t>
            </a:r>
            <a:r>
              <a:rPr lang="en-US" sz="1400" dirty="0">
                <a:effectLst>
                  <a:outerShdw blurRad="38100" dist="38100" dir="2700000" algn="tl">
                    <a:srgbClr val="C0C0C0"/>
                  </a:outerShdw>
                </a:effectLst>
                <a:latin typeface="Arial" pitchFamily="34" charset="0"/>
              </a:rPr>
              <a:t> </a:t>
            </a:r>
            <a:r>
              <a:rPr lang="en-US" sz="1400" dirty="0" err="1">
                <a:effectLst>
                  <a:outerShdw blurRad="38100" dist="38100" dir="2700000" algn="tl">
                    <a:srgbClr val="C0C0C0"/>
                  </a:outerShdw>
                </a:effectLst>
                <a:latin typeface="Arial" pitchFamily="34" charset="0"/>
              </a:rPr>
              <a:t>terhadapnya</a:t>
            </a:r>
            <a:r>
              <a:rPr lang="en-US" sz="1400" dirty="0">
                <a:effectLst>
                  <a:outerShdw blurRad="38100" dist="38100" dir="2700000" algn="tl">
                    <a:srgbClr val="C0C0C0"/>
                  </a:outerShdw>
                </a:effectLst>
                <a:latin typeface="Arial" pitchFamily="34" charset="0"/>
              </a:rPr>
              <a:t> </a:t>
            </a:r>
            <a:r>
              <a:rPr lang="en-US" sz="1400" dirty="0" err="1">
                <a:effectLst>
                  <a:outerShdw blurRad="38100" dist="38100" dir="2700000" algn="tl">
                    <a:srgbClr val="C0C0C0"/>
                  </a:outerShdw>
                </a:effectLst>
                <a:latin typeface="Arial" pitchFamily="34" charset="0"/>
              </a:rPr>
              <a:t>dan</a:t>
            </a:r>
            <a:r>
              <a:rPr lang="en-US" sz="1400" dirty="0">
                <a:effectLst>
                  <a:outerShdw blurRad="38100" dist="38100" dir="2700000" algn="tl">
                    <a:srgbClr val="C0C0C0"/>
                  </a:outerShdw>
                </a:effectLst>
                <a:latin typeface="Arial" pitchFamily="34" charset="0"/>
              </a:rPr>
              <a:t> </a:t>
            </a:r>
            <a:r>
              <a:rPr lang="en-US" sz="1400" dirty="0" err="1">
                <a:effectLst>
                  <a:outerShdw blurRad="38100" dist="38100" dir="2700000" algn="tl">
                    <a:srgbClr val="C0C0C0"/>
                  </a:outerShdw>
                </a:effectLst>
                <a:latin typeface="Arial" pitchFamily="34" charset="0"/>
              </a:rPr>
              <a:t>perubahannya</a:t>
            </a:r>
            <a:endParaRPr lang="en-US" sz="1400" dirty="0">
              <a:effectLst>
                <a:outerShdw blurRad="38100" dist="38100" dir="2700000" algn="tl">
                  <a:srgbClr val="C0C0C0"/>
                </a:outerShdw>
              </a:effectLst>
              <a:latin typeface="Arial" pitchFamily="34" charset="0"/>
            </a:endParaRPr>
          </a:p>
        </p:txBody>
      </p:sp>
      <p:sp>
        <p:nvSpPr>
          <p:cNvPr id="211981" name="Text Box 1037"/>
          <p:cNvSpPr txBox="1">
            <a:spLocks noChangeArrowheads="1"/>
          </p:cNvSpPr>
          <p:nvPr/>
        </p:nvSpPr>
        <p:spPr bwMode="auto">
          <a:xfrm>
            <a:off x="4343400" y="2466975"/>
            <a:ext cx="2590800" cy="1558925"/>
          </a:xfrm>
          <a:prstGeom prst="rect">
            <a:avLst/>
          </a:prstGeom>
          <a:noFill/>
          <a:ln w="12700">
            <a:noFill/>
            <a:miter lim="800000"/>
            <a:headEnd/>
            <a:tailEnd/>
          </a:ln>
          <a:effectLst/>
        </p:spPr>
        <p:txBody>
          <a:bodyPr>
            <a:spAutoFit/>
          </a:bodyPr>
          <a:lstStyle/>
          <a:p>
            <a:pPr>
              <a:spcAft>
                <a:spcPct val="30000"/>
              </a:spcAft>
              <a:defRPr/>
            </a:pPr>
            <a:r>
              <a:rPr lang="en-US" sz="1400" b="1" u="sng">
                <a:effectLst>
                  <a:outerShdw blurRad="38100" dist="38100" dir="2700000" algn="tl">
                    <a:srgbClr val="C0C0C0"/>
                  </a:outerShdw>
                </a:effectLst>
                <a:latin typeface="Arial" pitchFamily="34" charset="0"/>
              </a:rPr>
              <a:t>UNSUR-UNSUR</a:t>
            </a:r>
            <a:endParaRPr lang="en-US" sz="1400">
              <a:effectLst>
                <a:outerShdw blurRad="38100" dist="38100" dir="2700000" algn="tl">
                  <a:srgbClr val="C0C0C0"/>
                </a:outerShdw>
              </a:effectLst>
              <a:latin typeface="Arial" pitchFamily="34" charset="0"/>
            </a:endParaRPr>
          </a:p>
          <a:p>
            <a:pPr algn="l">
              <a:defRPr/>
            </a:pPr>
            <a:r>
              <a:rPr lang="en-US" sz="1300">
                <a:effectLst>
                  <a:outerShdw blurRad="38100" dist="38100" dir="2700000" algn="tl">
                    <a:srgbClr val="C0C0C0"/>
                  </a:outerShdw>
                </a:effectLst>
                <a:latin typeface="Arial" pitchFamily="34" charset="0"/>
              </a:rPr>
              <a:t>Aktiva, Kewajiban, dan Ekuitas</a:t>
            </a:r>
          </a:p>
          <a:p>
            <a:pPr algn="l">
              <a:defRPr/>
            </a:pPr>
            <a:r>
              <a:rPr lang="en-US" sz="1300">
                <a:effectLst>
                  <a:outerShdw blurRad="38100" dist="38100" dir="2700000" algn="tl">
                    <a:srgbClr val="C0C0C0"/>
                  </a:outerShdw>
                </a:effectLst>
                <a:latin typeface="Arial" pitchFamily="34" charset="0"/>
              </a:rPr>
              <a:t>Investasi oleh pemilik</a:t>
            </a:r>
          </a:p>
          <a:p>
            <a:pPr algn="l">
              <a:defRPr/>
            </a:pPr>
            <a:r>
              <a:rPr lang="en-US" sz="1300">
                <a:effectLst>
                  <a:outerShdw blurRad="38100" dist="38100" dir="2700000" algn="tl">
                    <a:srgbClr val="C0C0C0"/>
                  </a:outerShdw>
                </a:effectLst>
                <a:latin typeface="Arial" pitchFamily="34" charset="0"/>
              </a:rPr>
              <a:t>Distribusi kepada pemilik</a:t>
            </a:r>
          </a:p>
          <a:p>
            <a:pPr algn="l">
              <a:defRPr/>
            </a:pPr>
            <a:r>
              <a:rPr lang="en-US" sz="1300">
                <a:effectLst>
                  <a:outerShdw blurRad="38100" dist="38100" dir="2700000" algn="tl">
                    <a:srgbClr val="C0C0C0"/>
                  </a:outerShdw>
                </a:effectLst>
                <a:latin typeface="Arial" pitchFamily="34" charset="0"/>
              </a:rPr>
              <a:t>Laba komprehensif </a:t>
            </a:r>
          </a:p>
          <a:p>
            <a:pPr algn="l">
              <a:defRPr/>
            </a:pPr>
            <a:r>
              <a:rPr lang="en-US" sz="1300">
                <a:effectLst>
                  <a:outerShdw blurRad="38100" dist="38100" dir="2700000" algn="tl">
                    <a:srgbClr val="C0C0C0"/>
                  </a:outerShdw>
                </a:effectLst>
                <a:latin typeface="Arial" pitchFamily="34" charset="0"/>
              </a:rPr>
              <a:t>Pendapatan dan Beban</a:t>
            </a:r>
          </a:p>
          <a:p>
            <a:pPr algn="l">
              <a:defRPr/>
            </a:pPr>
            <a:r>
              <a:rPr lang="en-US" sz="1300">
                <a:effectLst>
                  <a:outerShdw blurRad="38100" dist="38100" dir="2700000" algn="tl">
                    <a:srgbClr val="C0C0C0"/>
                  </a:outerShdw>
                </a:effectLst>
                <a:latin typeface="Arial" pitchFamily="34" charset="0"/>
              </a:rPr>
              <a:t>Keuntungan dan Kerugian</a:t>
            </a:r>
            <a:endParaRPr lang="en-US" sz="1400">
              <a:effectLst>
                <a:outerShdw blurRad="38100" dist="38100" dir="2700000" algn="tl">
                  <a:srgbClr val="C0C0C0"/>
                </a:outerShdw>
              </a:effectLst>
              <a:latin typeface="Arial" pitchFamily="34" charset="0"/>
            </a:endParaRPr>
          </a:p>
        </p:txBody>
      </p:sp>
      <p:sp>
        <p:nvSpPr>
          <p:cNvPr id="211982" name="Text Box 1038"/>
          <p:cNvSpPr txBox="1">
            <a:spLocks noChangeArrowheads="1"/>
          </p:cNvSpPr>
          <p:nvPr/>
        </p:nvSpPr>
        <p:spPr bwMode="auto">
          <a:xfrm>
            <a:off x="152400" y="3870325"/>
            <a:ext cx="2133600" cy="1616075"/>
          </a:xfrm>
          <a:prstGeom prst="rect">
            <a:avLst/>
          </a:prstGeom>
          <a:noFill/>
          <a:ln w="12700">
            <a:noFill/>
            <a:miter lim="800000"/>
            <a:headEnd/>
            <a:tailEnd/>
          </a:ln>
          <a:effectLst/>
        </p:spPr>
        <p:txBody>
          <a:bodyPr>
            <a:spAutoFit/>
          </a:bodyPr>
          <a:lstStyle/>
          <a:p>
            <a:pPr algn="l">
              <a:spcBef>
                <a:spcPct val="50000"/>
              </a:spcBef>
              <a:defRPr/>
            </a:pPr>
            <a:r>
              <a:rPr lang="en-US" sz="2000" b="1">
                <a:solidFill>
                  <a:srgbClr val="000066"/>
                </a:solidFill>
                <a:effectLst>
                  <a:outerShdw blurRad="38100" dist="38100" dir="2700000" algn="tl">
                    <a:srgbClr val="C0C0C0"/>
                  </a:outerShdw>
                </a:effectLst>
                <a:latin typeface="Comic Sans MS" pitchFamily="66" charset="0"/>
              </a:rPr>
              <a:t>Ilustrasi 2-6</a:t>
            </a:r>
            <a:r>
              <a:rPr lang="en-US" sz="2000">
                <a:latin typeface="Comic Sans MS" pitchFamily="66" charset="0"/>
              </a:rPr>
              <a:t> Kerangka Kerja Konseptual untuk Pelaporan Keuangan</a:t>
            </a:r>
            <a:endParaRPr lang="en-US"/>
          </a:p>
        </p:txBody>
      </p:sp>
      <p:sp>
        <p:nvSpPr>
          <p:cNvPr id="10254" name="Line 1041"/>
          <p:cNvSpPr>
            <a:spLocks noChangeShapeType="1"/>
          </p:cNvSpPr>
          <p:nvPr/>
        </p:nvSpPr>
        <p:spPr bwMode="auto">
          <a:xfrm>
            <a:off x="4343400" y="2209800"/>
            <a:ext cx="0" cy="1981200"/>
          </a:xfrm>
          <a:prstGeom prst="line">
            <a:avLst/>
          </a:prstGeom>
          <a:noFill/>
          <a:ln w="12700" cap="sq">
            <a:solidFill>
              <a:schemeClr val="tx1"/>
            </a:solidFill>
            <a:round/>
            <a:headEnd type="none" w="sm" len="sm"/>
            <a:tailEnd type="none" w="sm" len="sm"/>
          </a:ln>
        </p:spPr>
        <p:txBody>
          <a:bodyPr/>
          <a:lstStyle/>
          <a:p>
            <a:endParaRPr lang="id-ID"/>
          </a:p>
        </p:txBody>
      </p:sp>
      <p:sp>
        <p:nvSpPr>
          <p:cNvPr id="10255" name="Line 1042"/>
          <p:cNvSpPr>
            <a:spLocks noChangeShapeType="1"/>
          </p:cNvSpPr>
          <p:nvPr/>
        </p:nvSpPr>
        <p:spPr bwMode="auto">
          <a:xfrm>
            <a:off x="2438400" y="4191000"/>
            <a:ext cx="3962400" cy="0"/>
          </a:xfrm>
          <a:prstGeom prst="line">
            <a:avLst/>
          </a:prstGeom>
          <a:noFill/>
          <a:ln w="12700" cap="sq">
            <a:solidFill>
              <a:schemeClr val="tx1"/>
            </a:solidFill>
            <a:round/>
            <a:headEnd type="none" w="sm" len="sm"/>
            <a:tailEnd type="none" w="sm" len="sm"/>
          </a:ln>
        </p:spPr>
        <p:txBody>
          <a:bodyPr/>
          <a:lstStyle/>
          <a:p>
            <a:endParaRPr lang="id-ID"/>
          </a:p>
        </p:txBody>
      </p:sp>
      <p:sp>
        <p:nvSpPr>
          <p:cNvPr id="10256" name="Line 1043"/>
          <p:cNvSpPr>
            <a:spLocks noChangeShapeType="1"/>
          </p:cNvSpPr>
          <p:nvPr/>
        </p:nvSpPr>
        <p:spPr bwMode="auto">
          <a:xfrm>
            <a:off x="1524000" y="2209800"/>
            <a:ext cx="914400" cy="1981200"/>
          </a:xfrm>
          <a:prstGeom prst="line">
            <a:avLst/>
          </a:prstGeom>
          <a:noFill/>
          <a:ln w="12700" cap="sq">
            <a:solidFill>
              <a:schemeClr val="tx1"/>
            </a:solidFill>
            <a:round/>
            <a:headEnd type="none" w="sm" len="sm"/>
            <a:tailEnd type="none" w="sm" len="sm"/>
          </a:ln>
        </p:spPr>
        <p:txBody>
          <a:bodyPr/>
          <a:lstStyle/>
          <a:p>
            <a:endParaRPr lang="id-ID"/>
          </a:p>
        </p:txBody>
      </p:sp>
      <p:sp>
        <p:nvSpPr>
          <p:cNvPr id="10257" name="Line 1044"/>
          <p:cNvSpPr>
            <a:spLocks noChangeShapeType="1"/>
          </p:cNvSpPr>
          <p:nvPr/>
        </p:nvSpPr>
        <p:spPr bwMode="auto">
          <a:xfrm flipH="1">
            <a:off x="6400800" y="2209800"/>
            <a:ext cx="914400" cy="1981200"/>
          </a:xfrm>
          <a:prstGeom prst="line">
            <a:avLst/>
          </a:prstGeom>
          <a:noFill/>
          <a:ln w="12700" cap="sq">
            <a:solidFill>
              <a:schemeClr val="tx1"/>
            </a:solidFill>
            <a:round/>
            <a:headEnd type="none" w="sm" len="sm"/>
            <a:tailEnd type="none" w="sm" len="sm"/>
          </a:ln>
        </p:spPr>
        <p:txBody>
          <a:bodyPr/>
          <a:lstStyle/>
          <a:p>
            <a:endParaRPr lang="id-ID"/>
          </a:p>
        </p:txBody>
      </p:sp>
      <p:sp>
        <p:nvSpPr>
          <p:cNvPr id="10258" name="Line 1045"/>
          <p:cNvSpPr>
            <a:spLocks noChangeShapeType="1"/>
          </p:cNvSpPr>
          <p:nvPr/>
        </p:nvSpPr>
        <p:spPr bwMode="auto">
          <a:xfrm>
            <a:off x="1524000" y="2209800"/>
            <a:ext cx="5791200" cy="0"/>
          </a:xfrm>
          <a:prstGeom prst="line">
            <a:avLst/>
          </a:prstGeom>
          <a:noFill/>
          <a:ln w="12700" cap="sq">
            <a:solidFill>
              <a:schemeClr val="tx1"/>
            </a:solidFill>
            <a:round/>
            <a:headEnd type="none" w="sm" len="sm"/>
            <a:tailEnd type="none" w="sm" len="sm"/>
          </a:ln>
        </p:spPr>
        <p:txBody>
          <a:bodyPr/>
          <a:lstStyle/>
          <a:p>
            <a:endParaRPr lang="id-ID"/>
          </a:p>
        </p:txBody>
      </p:sp>
      <p:sp>
        <p:nvSpPr>
          <p:cNvPr id="10259" name="Text Box 1047"/>
          <p:cNvSpPr txBox="1">
            <a:spLocks noChangeArrowheads="1"/>
          </p:cNvSpPr>
          <p:nvPr/>
        </p:nvSpPr>
        <p:spPr bwMode="auto">
          <a:xfrm>
            <a:off x="6248400" y="5195888"/>
            <a:ext cx="1371600" cy="581025"/>
          </a:xfrm>
          <a:prstGeom prst="rect">
            <a:avLst/>
          </a:prstGeom>
          <a:noFill/>
          <a:ln w="12700" cap="sq">
            <a:noFill/>
            <a:miter lim="800000"/>
            <a:headEnd type="none" w="sm" len="sm"/>
            <a:tailEnd type="none" w="sm" len="sm"/>
          </a:ln>
        </p:spPr>
        <p:txBody>
          <a:bodyPr>
            <a:spAutoFit/>
          </a:bodyPr>
          <a:lstStyle/>
          <a:p>
            <a:pPr>
              <a:spcBef>
                <a:spcPct val="50000"/>
              </a:spcBef>
            </a:pPr>
            <a:r>
              <a:rPr lang="en-US" sz="1600" b="1">
                <a:latin typeface="Arial" pitchFamily="34" charset="0"/>
              </a:rPr>
              <a:t>Tingkat pertama</a:t>
            </a:r>
          </a:p>
        </p:txBody>
      </p:sp>
      <p:sp>
        <p:nvSpPr>
          <p:cNvPr id="10260" name="Text Box 1048"/>
          <p:cNvSpPr txBox="1">
            <a:spLocks noChangeArrowheads="1"/>
          </p:cNvSpPr>
          <p:nvPr/>
        </p:nvSpPr>
        <p:spPr bwMode="auto">
          <a:xfrm>
            <a:off x="7010400" y="3048000"/>
            <a:ext cx="1905000" cy="336550"/>
          </a:xfrm>
          <a:prstGeom prst="rect">
            <a:avLst/>
          </a:prstGeom>
          <a:noFill/>
          <a:ln w="12700" cap="sq">
            <a:noFill/>
            <a:miter lim="800000"/>
            <a:headEnd type="none" w="sm" len="sm"/>
            <a:tailEnd type="none" w="sm" len="sm"/>
          </a:ln>
        </p:spPr>
        <p:txBody>
          <a:bodyPr>
            <a:spAutoFit/>
          </a:bodyPr>
          <a:lstStyle/>
          <a:p>
            <a:pPr>
              <a:spcBef>
                <a:spcPct val="50000"/>
              </a:spcBef>
            </a:pPr>
            <a:r>
              <a:rPr lang="en-US" sz="1600" b="1">
                <a:latin typeface="Arial" pitchFamily="34" charset="0"/>
              </a:rPr>
              <a:t>Tingkat kedua</a:t>
            </a:r>
          </a:p>
        </p:txBody>
      </p:sp>
      <p:sp>
        <p:nvSpPr>
          <p:cNvPr id="10261" name="Text Box 1049"/>
          <p:cNvSpPr txBox="1">
            <a:spLocks noChangeArrowheads="1"/>
          </p:cNvSpPr>
          <p:nvPr/>
        </p:nvSpPr>
        <p:spPr bwMode="auto">
          <a:xfrm>
            <a:off x="7924800" y="990600"/>
            <a:ext cx="1066800" cy="581025"/>
          </a:xfrm>
          <a:prstGeom prst="rect">
            <a:avLst/>
          </a:prstGeom>
          <a:noFill/>
          <a:ln w="12700" cap="sq">
            <a:noFill/>
            <a:miter lim="800000"/>
            <a:headEnd type="none" w="sm" len="sm"/>
            <a:tailEnd type="none" w="sm" len="sm"/>
          </a:ln>
        </p:spPr>
        <p:txBody>
          <a:bodyPr>
            <a:spAutoFit/>
          </a:bodyPr>
          <a:lstStyle/>
          <a:p>
            <a:pPr>
              <a:spcBef>
                <a:spcPct val="50000"/>
              </a:spcBef>
            </a:pPr>
            <a:r>
              <a:rPr lang="en-US" sz="1600" b="1">
                <a:latin typeface="Arial" pitchFamily="34" charset="0"/>
              </a:rPr>
              <a:t>Tingkat ketiga</a:t>
            </a:r>
          </a:p>
        </p:txBody>
      </p:sp>
      <p:sp>
        <p:nvSpPr>
          <p:cNvPr id="211996" name="Text Box 1052"/>
          <p:cNvSpPr txBox="1">
            <a:spLocks noChangeArrowheads="1"/>
          </p:cNvSpPr>
          <p:nvPr/>
        </p:nvSpPr>
        <p:spPr bwMode="auto">
          <a:xfrm>
            <a:off x="1981200" y="2286000"/>
            <a:ext cx="2209800" cy="1711325"/>
          </a:xfrm>
          <a:prstGeom prst="rect">
            <a:avLst/>
          </a:prstGeom>
          <a:noFill/>
          <a:ln w="12700">
            <a:noFill/>
            <a:miter lim="800000"/>
            <a:headEnd/>
            <a:tailEnd/>
          </a:ln>
          <a:effectLst/>
        </p:spPr>
        <p:txBody>
          <a:bodyPr>
            <a:spAutoFit/>
          </a:bodyPr>
          <a:lstStyle/>
          <a:p>
            <a:pPr indent="346075">
              <a:spcBef>
                <a:spcPct val="40000"/>
              </a:spcBef>
              <a:defRPr/>
            </a:pPr>
            <a:r>
              <a:rPr lang="en-US" sz="1400" b="1" u="sng">
                <a:effectLst>
                  <a:outerShdw blurRad="38100" dist="38100" dir="2700000" algn="tl">
                    <a:srgbClr val="C0C0C0"/>
                  </a:outerShdw>
                </a:effectLst>
                <a:latin typeface="Arial" pitchFamily="34" charset="0"/>
              </a:rPr>
              <a:t>KARAKTERISTIK   KUALITATIF</a:t>
            </a:r>
            <a:endParaRPr lang="en-US" sz="1400">
              <a:effectLst>
                <a:outerShdw blurRad="38100" dist="38100" dir="2700000" algn="tl">
                  <a:srgbClr val="C0C0C0"/>
                </a:outerShdw>
              </a:effectLst>
              <a:latin typeface="Arial" pitchFamily="34" charset="0"/>
            </a:endParaRPr>
          </a:p>
          <a:p>
            <a:pPr indent="346075" algn="l">
              <a:spcBef>
                <a:spcPct val="40000"/>
              </a:spcBef>
              <a:defRPr/>
            </a:pPr>
            <a:r>
              <a:rPr lang="en-US" sz="1400">
                <a:effectLst>
                  <a:outerShdw blurRad="38100" dist="38100" dir="2700000" algn="tl">
                    <a:srgbClr val="C0C0C0"/>
                  </a:outerShdw>
                </a:effectLst>
                <a:latin typeface="Arial" pitchFamily="34" charset="0"/>
              </a:rPr>
              <a:t>Relevansi</a:t>
            </a:r>
          </a:p>
          <a:p>
            <a:pPr indent="346075" algn="l">
              <a:spcBef>
                <a:spcPct val="40000"/>
              </a:spcBef>
              <a:defRPr/>
            </a:pPr>
            <a:r>
              <a:rPr lang="en-US" sz="1400">
                <a:effectLst>
                  <a:outerShdw blurRad="38100" dist="38100" dir="2700000" algn="tl">
                    <a:srgbClr val="C0C0C0"/>
                  </a:outerShdw>
                </a:effectLst>
                <a:latin typeface="Arial" pitchFamily="34" charset="0"/>
              </a:rPr>
              <a:t>Reliabilitas</a:t>
            </a:r>
          </a:p>
          <a:p>
            <a:pPr indent="346075" algn="l">
              <a:spcBef>
                <a:spcPct val="40000"/>
              </a:spcBef>
              <a:defRPr/>
            </a:pPr>
            <a:r>
              <a:rPr lang="en-US" sz="1400">
                <a:effectLst>
                  <a:outerShdw blurRad="38100" dist="38100" dir="2700000" algn="tl">
                    <a:srgbClr val="C0C0C0"/>
                  </a:outerShdw>
                </a:effectLst>
                <a:latin typeface="Arial" pitchFamily="34" charset="0"/>
              </a:rPr>
              <a:t>Komparabilitas</a:t>
            </a:r>
          </a:p>
          <a:p>
            <a:pPr indent="346075" algn="l">
              <a:spcBef>
                <a:spcPct val="40000"/>
              </a:spcBef>
              <a:defRPr/>
            </a:pPr>
            <a:r>
              <a:rPr lang="en-US" sz="1400">
                <a:effectLst>
                  <a:outerShdw blurRad="38100" dist="38100" dir="2700000" algn="tl">
                    <a:srgbClr val="C0C0C0"/>
                  </a:outerShdw>
                </a:effectLst>
                <a:latin typeface="Arial" pitchFamily="34" charset="0"/>
              </a:rPr>
              <a:t>Konsistensi</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685800" y="6248400"/>
            <a:ext cx="1905000" cy="457200"/>
          </a:xfrm>
          <a:prstGeom prst="rect">
            <a:avLst/>
          </a:prstGeom>
          <a:noFill/>
          <a:ln w="12700">
            <a:noFill/>
            <a:miter lim="800000"/>
            <a:headEnd/>
            <a:tailEnd/>
          </a:ln>
        </p:spPr>
        <p:txBody>
          <a:bodyPr wrap="none" anchor="ctr"/>
          <a:lstStyle/>
          <a:p>
            <a:endParaRPr lang="id-ID"/>
          </a:p>
        </p:txBody>
      </p:sp>
      <p:sp>
        <p:nvSpPr>
          <p:cNvPr id="12291" name="Rectangle 3"/>
          <p:cNvSpPr>
            <a:spLocks noChangeArrowheads="1"/>
          </p:cNvSpPr>
          <p:nvPr/>
        </p:nvSpPr>
        <p:spPr bwMode="auto">
          <a:xfrm>
            <a:off x="3124200" y="6248400"/>
            <a:ext cx="2895600" cy="457200"/>
          </a:xfrm>
          <a:prstGeom prst="rect">
            <a:avLst/>
          </a:prstGeom>
          <a:noFill/>
          <a:ln w="12700">
            <a:noFill/>
            <a:miter lim="800000"/>
            <a:headEnd/>
            <a:tailEnd/>
          </a:ln>
        </p:spPr>
        <p:txBody>
          <a:bodyPr wrap="none" anchor="ctr"/>
          <a:lstStyle/>
          <a:p>
            <a:endParaRPr lang="id-ID"/>
          </a:p>
        </p:txBody>
      </p:sp>
      <p:sp>
        <p:nvSpPr>
          <p:cNvPr id="214020" name="Rectangle 4"/>
          <p:cNvSpPr>
            <a:spLocks noGrp="1" noChangeArrowheads="1"/>
          </p:cNvSpPr>
          <p:nvPr>
            <p:ph type="body" idx="1"/>
          </p:nvPr>
        </p:nvSpPr>
        <p:spPr>
          <a:xfrm>
            <a:off x="304800" y="1371600"/>
            <a:ext cx="8534400" cy="533400"/>
          </a:xfrm>
          <a:solidFill>
            <a:srgbClr val="FFFFFF"/>
          </a:solidFill>
          <a:ln>
            <a:solidFill>
              <a:schemeClr val="tx1"/>
            </a:solidFill>
          </a:ln>
          <a:effectLst>
            <a:outerShdw dist="107763" dir="2700000" algn="ctr" rotWithShape="0">
              <a:schemeClr val="bg2"/>
            </a:outerShdw>
          </a:effectLst>
        </p:spPr>
        <p:txBody>
          <a:bodyPr/>
          <a:lstStyle/>
          <a:p>
            <a:pPr>
              <a:buFont typeface="Wingdings" pitchFamily="2" charset="2"/>
              <a:buNone/>
              <a:defRPr/>
            </a:pPr>
            <a:r>
              <a:rPr lang="en-US" sz="2400" b="0" smtClean="0">
                <a:latin typeface="Comic Sans MS" pitchFamily="66" charset="0"/>
              </a:rPr>
              <a:t>Pelaporan keuangan harus memberi informasi yang:</a:t>
            </a:r>
          </a:p>
        </p:txBody>
      </p:sp>
      <p:sp>
        <p:nvSpPr>
          <p:cNvPr id="214021" name="Rectangle 5"/>
          <p:cNvSpPr>
            <a:spLocks noChangeArrowheads="1"/>
          </p:cNvSpPr>
          <p:nvPr/>
        </p:nvSpPr>
        <p:spPr bwMode="auto">
          <a:xfrm>
            <a:off x="304800" y="1981200"/>
            <a:ext cx="8534400" cy="1143000"/>
          </a:xfrm>
          <a:prstGeom prst="rect">
            <a:avLst/>
          </a:prstGeom>
          <a:solidFill>
            <a:srgbClr val="F9EFA5"/>
          </a:solidFill>
          <a:ln w="12700">
            <a:solidFill>
              <a:schemeClr val="tx1"/>
            </a:solidFill>
            <a:miter lim="800000"/>
            <a:headEnd/>
            <a:tailEnd/>
          </a:ln>
          <a:effectLst>
            <a:outerShdw dist="107763" dir="2700000" algn="ctr" rotWithShape="0">
              <a:schemeClr val="bg2"/>
            </a:outerShdw>
          </a:effectLst>
        </p:spPr>
        <p:txBody>
          <a:bodyPr lIns="182562" tIns="46038" rIns="182562" bIns="46038"/>
          <a:lstStyle/>
          <a:p>
            <a:pPr marL="517525" indent="-517525" algn="l">
              <a:spcBef>
                <a:spcPct val="20000"/>
              </a:spcBef>
              <a:buClr>
                <a:schemeClr val="accent2"/>
              </a:buClr>
              <a:buSzPct val="75000"/>
              <a:buFont typeface="Wingdings" pitchFamily="2" charset="2"/>
              <a:buNone/>
              <a:defRPr/>
            </a:pPr>
            <a:r>
              <a:rPr lang="en-US" sz="2200" dirty="0">
                <a:solidFill>
                  <a:srgbClr val="0070C0"/>
                </a:solidFill>
                <a:effectLst>
                  <a:outerShdw blurRad="38100" dist="38100" dir="2700000" algn="tl">
                    <a:srgbClr val="FFFFFF"/>
                  </a:outerShdw>
                </a:effectLst>
                <a:latin typeface="Comic Sans MS" pitchFamily="66" charset="0"/>
              </a:rPr>
              <a:t>(a)  </a:t>
            </a:r>
            <a:r>
              <a:rPr lang="en-US" sz="2200" dirty="0" err="1">
                <a:solidFill>
                  <a:srgbClr val="0070C0"/>
                </a:solidFill>
                <a:effectLst>
                  <a:outerShdw blurRad="38100" dist="38100" dir="2700000" algn="tl">
                    <a:srgbClr val="FFFFFF"/>
                  </a:outerShdw>
                </a:effectLst>
                <a:latin typeface="Comic Sans MS" pitchFamily="66" charset="0"/>
              </a:rPr>
              <a:t>berguna</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bagi</a:t>
            </a:r>
            <a:r>
              <a:rPr lang="en-US" sz="2200" dirty="0">
                <a:solidFill>
                  <a:srgbClr val="0070C0"/>
                </a:solidFill>
                <a:effectLst>
                  <a:outerShdw blurRad="38100" dist="38100" dir="2700000" algn="tl">
                    <a:srgbClr val="FFFFFF"/>
                  </a:outerShdw>
                </a:effectLst>
                <a:latin typeface="Comic Sans MS" pitchFamily="66" charset="0"/>
              </a:rPr>
              <a:t> investor, </a:t>
            </a:r>
            <a:r>
              <a:rPr lang="en-US" sz="2200" dirty="0" err="1">
                <a:solidFill>
                  <a:srgbClr val="0070C0"/>
                </a:solidFill>
                <a:effectLst>
                  <a:outerShdw blurRad="38100" dist="38100" dir="2700000" algn="tl">
                    <a:srgbClr val="FFFFFF"/>
                  </a:outerShdw>
                </a:effectLst>
                <a:latin typeface="Comic Sans MS" pitchFamily="66" charset="0"/>
              </a:rPr>
              <a:t>kreditor</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dan</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pemakai</a:t>
            </a:r>
            <a:r>
              <a:rPr lang="en-US" sz="2200" dirty="0">
                <a:solidFill>
                  <a:srgbClr val="0070C0"/>
                </a:solidFill>
                <a:effectLst>
                  <a:outerShdw blurRad="38100" dist="38100" dir="2700000" algn="tl">
                    <a:srgbClr val="FFFFFF"/>
                  </a:outerShdw>
                </a:effectLst>
                <a:latin typeface="Comic Sans MS" pitchFamily="66" charset="0"/>
              </a:rPr>
              <a:t> lain (</a:t>
            </a:r>
            <a:r>
              <a:rPr lang="en-US" sz="2200" dirty="0" err="1">
                <a:solidFill>
                  <a:srgbClr val="0070C0"/>
                </a:solidFill>
                <a:effectLst>
                  <a:outerShdw blurRad="38100" dist="38100" dir="2700000" algn="tl">
                    <a:srgbClr val="FFFFFF"/>
                  </a:outerShdw>
                </a:effectLst>
                <a:latin typeface="Comic Sans MS" pitchFamily="66" charset="0"/>
              </a:rPr>
              <a:t>saat</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ini</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dan</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potensial</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dalam</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membuat</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investasi</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kredit</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dan</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keputusan</a:t>
            </a:r>
            <a:r>
              <a:rPr lang="en-US" sz="2200" dirty="0">
                <a:solidFill>
                  <a:srgbClr val="0070C0"/>
                </a:solidFill>
                <a:effectLst>
                  <a:outerShdw blurRad="38100" dist="38100" dir="2700000" algn="tl">
                    <a:srgbClr val="FFFFFF"/>
                  </a:outerShdw>
                </a:effectLst>
                <a:latin typeface="Comic Sans MS" pitchFamily="66" charset="0"/>
              </a:rPr>
              <a:t> lain yang </a:t>
            </a:r>
            <a:r>
              <a:rPr lang="en-US" sz="2200" dirty="0" err="1">
                <a:solidFill>
                  <a:srgbClr val="0070C0"/>
                </a:solidFill>
                <a:effectLst>
                  <a:outerShdw blurRad="38100" dist="38100" dir="2700000" algn="tl">
                    <a:srgbClr val="FFFFFF"/>
                  </a:outerShdw>
                </a:effectLst>
                <a:latin typeface="Comic Sans MS" pitchFamily="66" charset="0"/>
              </a:rPr>
              <a:t>rasional</a:t>
            </a:r>
            <a:r>
              <a:rPr lang="en-US" sz="2200" dirty="0">
                <a:solidFill>
                  <a:srgbClr val="0070C0"/>
                </a:solidFill>
                <a:effectLst>
                  <a:outerShdw blurRad="38100" dist="38100" dir="2700000" algn="tl">
                    <a:srgbClr val="FFFFFF"/>
                  </a:outerShdw>
                </a:effectLst>
                <a:latin typeface="Comic Sans MS" pitchFamily="66" charset="0"/>
              </a:rPr>
              <a:t>.    </a:t>
            </a:r>
          </a:p>
        </p:txBody>
      </p:sp>
      <p:sp>
        <p:nvSpPr>
          <p:cNvPr id="214022" name="Rectangle 6"/>
          <p:cNvSpPr>
            <a:spLocks noChangeArrowheads="1"/>
          </p:cNvSpPr>
          <p:nvPr/>
        </p:nvSpPr>
        <p:spPr bwMode="auto">
          <a:xfrm>
            <a:off x="304800" y="3200400"/>
            <a:ext cx="8534400" cy="1143000"/>
          </a:xfrm>
          <a:prstGeom prst="rect">
            <a:avLst/>
          </a:prstGeom>
          <a:solidFill>
            <a:srgbClr val="F9EFA5"/>
          </a:solidFill>
          <a:ln w="12700">
            <a:solidFill>
              <a:schemeClr val="tx1"/>
            </a:solidFill>
            <a:miter lim="800000"/>
            <a:headEnd/>
            <a:tailEnd/>
          </a:ln>
          <a:effectLst>
            <a:outerShdw dist="107763" dir="2700000" algn="ctr" rotWithShape="0">
              <a:schemeClr val="bg2"/>
            </a:outerShdw>
          </a:effectLst>
        </p:spPr>
        <p:txBody>
          <a:bodyPr lIns="182562" tIns="46038" rIns="182562" bIns="46038"/>
          <a:lstStyle/>
          <a:p>
            <a:pPr marL="517525" indent="-517525" algn="l">
              <a:spcBef>
                <a:spcPct val="20000"/>
              </a:spcBef>
              <a:buClr>
                <a:schemeClr val="accent2"/>
              </a:buClr>
              <a:buSzPct val="75000"/>
              <a:buFont typeface="Wingdings" pitchFamily="2" charset="2"/>
              <a:buNone/>
              <a:defRPr/>
            </a:pPr>
            <a:r>
              <a:rPr lang="en-US" sz="2200" dirty="0">
                <a:solidFill>
                  <a:srgbClr val="0070C0"/>
                </a:solidFill>
                <a:effectLst>
                  <a:outerShdw blurRad="38100" dist="38100" dir="2700000" algn="tl">
                    <a:srgbClr val="FFFFFF"/>
                  </a:outerShdw>
                </a:effectLst>
                <a:latin typeface="Comic Sans MS" pitchFamily="66" charset="0"/>
              </a:rPr>
              <a:t>(b) </a:t>
            </a:r>
            <a:r>
              <a:rPr lang="en-US" dirty="0" err="1">
                <a:solidFill>
                  <a:srgbClr val="0070C0"/>
                </a:solidFill>
                <a:effectLst>
                  <a:outerShdw blurRad="38100" dist="38100" dir="2700000" algn="tl">
                    <a:srgbClr val="FFFFFF"/>
                  </a:outerShdw>
                </a:effectLst>
              </a:rPr>
              <a:t>membantu</a:t>
            </a:r>
            <a:r>
              <a:rPr lang="en-US" dirty="0">
                <a:solidFill>
                  <a:srgbClr val="0070C0"/>
                </a:solidFill>
                <a:effectLst>
                  <a:outerShdw blurRad="38100" dist="38100" dir="2700000" algn="tl">
                    <a:srgbClr val="FFFFFF"/>
                  </a:outerShdw>
                </a:effectLst>
              </a:rPr>
              <a:t> investor, </a:t>
            </a:r>
            <a:r>
              <a:rPr lang="en-US" dirty="0" err="1">
                <a:solidFill>
                  <a:srgbClr val="0070C0"/>
                </a:solidFill>
                <a:effectLst>
                  <a:outerShdw blurRad="38100" dist="38100" dir="2700000" algn="tl">
                    <a:srgbClr val="FFFFFF"/>
                  </a:outerShdw>
                </a:effectLst>
              </a:rPr>
              <a:t>kreditor</a:t>
            </a:r>
            <a:r>
              <a:rPr lang="en-US" dirty="0">
                <a:solidFill>
                  <a:srgbClr val="0070C0"/>
                </a:solidFill>
                <a:effectLst>
                  <a:outerShdw blurRad="38100" dist="38100" dir="2700000" algn="tl">
                    <a:srgbClr val="FFFFFF"/>
                  </a:outerShdw>
                </a:effectLst>
              </a:rPr>
              <a:t> </a:t>
            </a:r>
            <a:r>
              <a:rPr lang="en-US" dirty="0" err="1">
                <a:solidFill>
                  <a:srgbClr val="0070C0"/>
                </a:solidFill>
                <a:effectLst>
                  <a:outerShdw blurRad="38100" dist="38100" dir="2700000" algn="tl">
                    <a:srgbClr val="FFFFFF"/>
                  </a:outerShdw>
                </a:effectLst>
              </a:rPr>
              <a:t>dan</a:t>
            </a:r>
            <a:r>
              <a:rPr lang="en-US" dirty="0">
                <a:solidFill>
                  <a:srgbClr val="0070C0"/>
                </a:solidFill>
                <a:effectLst>
                  <a:outerShdw blurRad="38100" dist="38100" dir="2700000" algn="tl">
                    <a:srgbClr val="FFFFFF"/>
                  </a:outerShdw>
                </a:effectLst>
              </a:rPr>
              <a:t> </a:t>
            </a:r>
            <a:r>
              <a:rPr lang="en-US" dirty="0" err="1">
                <a:solidFill>
                  <a:srgbClr val="0070C0"/>
                </a:solidFill>
                <a:effectLst>
                  <a:outerShdw blurRad="38100" dist="38100" dir="2700000" algn="tl">
                    <a:srgbClr val="FFFFFF"/>
                  </a:outerShdw>
                </a:effectLst>
              </a:rPr>
              <a:t>pemakai</a:t>
            </a:r>
            <a:r>
              <a:rPr lang="en-US" dirty="0">
                <a:solidFill>
                  <a:srgbClr val="0070C0"/>
                </a:solidFill>
                <a:effectLst>
                  <a:outerShdw blurRad="38100" dist="38100" dir="2700000" algn="tl">
                    <a:srgbClr val="FFFFFF"/>
                  </a:outerShdw>
                </a:effectLst>
              </a:rPr>
              <a:t> lain (</a:t>
            </a:r>
            <a:r>
              <a:rPr lang="en-US" dirty="0" err="1">
                <a:solidFill>
                  <a:srgbClr val="0070C0"/>
                </a:solidFill>
                <a:effectLst>
                  <a:outerShdw blurRad="38100" dist="38100" dir="2700000" algn="tl">
                    <a:srgbClr val="FFFFFF"/>
                  </a:outerShdw>
                </a:effectLst>
              </a:rPr>
              <a:t>saat</a:t>
            </a:r>
            <a:r>
              <a:rPr lang="en-US" dirty="0">
                <a:solidFill>
                  <a:srgbClr val="0070C0"/>
                </a:solidFill>
                <a:effectLst>
                  <a:outerShdw blurRad="38100" dist="38100" dir="2700000" algn="tl">
                    <a:srgbClr val="FFFFFF"/>
                  </a:outerShdw>
                </a:effectLst>
              </a:rPr>
              <a:t> </a:t>
            </a:r>
            <a:r>
              <a:rPr lang="en-US" dirty="0" err="1">
                <a:solidFill>
                  <a:srgbClr val="0070C0"/>
                </a:solidFill>
                <a:effectLst>
                  <a:outerShdw blurRad="38100" dist="38100" dir="2700000" algn="tl">
                    <a:srgbClr val="FFFFFF"/>
                  </a:outerShdw>
                </a:effectLst>
              </a:rPr>
              <a:t>ini</a:t>
            </a:r>
            <a:r>
              <a:rPr lang="en-US" dirty="0">
                <a:solidFill>
                  <a:srgbClr val="0070C0"/>
                </a:solidFill>
                <a:effectLst>
                  <a:outerShdw blurRad="38100" dist="38100" dir="2700000" algn="tl">
                    <a:srgbClr val="FFFFFF"/>
                  </a:outerShdw>
                </a:effectLst>
              </a:rPr>
              <a:t> </a:t>
            </a:r>
            <a:r>
              <a:rPr lang="en-US" dirty="0" err="1">
                <a:solidFill>
                  <a:srgbClr val="0070C0"/>
                </a:solidFill>
                <a:effectLst>
                  <a:outerShdw blurRad="38100" dist="38100" dir="2700000" algn="tl">
                    <a:srgbClr val="FFFFFF"/>
                  </a:outerShdw>
                </a:effectLst>
              </a:rPr>
              <a:t>dan</a:t>
            </a:r>
            <a:r>
              <a:rPr lang="en-US" dirty="0">
                <a:solidFill>
                  <a:srgbClr val="0070C0"/>
                </a:solidFill>
                <a:effectLst>
                  <a:outerShdw blurRad="38100" dist="38100" dir="2700000" algn="tl">
                    <a:srgbClr val="FFFFFF"/>
                  </a:outerShdw>
                </a:effectLst>
              </a:rPr>
              <a:t> </a:t>
            </a:r>
            <a:r>
              <a:rPr lang="en-US" dirty="0" err="1">
                <a:solidFill>
                  <a:srgbClr val="0070C0"/>
                </a:solidFill>
                <a:effectLst>
                  <a:outerShdw blurRad="38100" dist="38100" dir="2700000" algn="tl">
                    <a:srgbClr val="FFFFFF"/>
                  </a:outerShdw>
                </a:effectLst>
              </a:rPr>
              <a:t>potensial</a:t>
            </a:r>
            <a:r>
              <a:rPr lang="en-US" dirty="0">
                <a:solidFill>
                  <a:srgbClr val="0070C0"/>
                </a:solidFill>
                <a:effectLst>
                  <a:outerShdw blurRad="38100" dist="38100" dir="2700000" algn="tl">
                    <a:srgbClr val="FFFFFF"/>
                  </a:outerShdw>
                </a:effectLst>
              </a:rPr>
              <a:t>) </a:t>
            </a:r>
            <a:r>
              <a:rPr lang="en-US" dirty="0" err="1">
                <a:solidFill>
                  <a:srgbClr val="0070C0"/>
                </a:solidFill>
                <a:effectLst>
                  <a:outerShdw blurRad="38100" dist="38100" dir="2700000" algn="tl">
                    <a:srgbClr val="FFFFFF"/>
                  </a:outerShdw>
                </a:effectLst>
              </a:rPr>
              <a:t>dalam</a:t>
            </a:r>
            <a:r>
              <a:rPr lang="en-US" dirty="0">
                <a:solidFill>
                  <a:srgbClr val="0070C0"/>
                </a:solidFill>
              </a:rPr>
              <a:t> </a:t>
            </a:r>
            <a:r>
              <a:rPr lang="en-US" sz="2200" dirty="0" err="1">
                <a:solidFill>
                  <a:srgbClr val="0070C0"/>
                </a:solidFill>
                <a:effectLst>
                  <a:outerShdw blurRad="38100" dist="38100" dir="2700000" algn="tl">
                    <a:srgbClr val="FFFFFF"/>
                  </a:outerShdw>
                </a:effectLst>
                <a:latin typeface="Comic Sans MS" pitchFamily="66" charset="0"/>
              </a:rPr>
              <a:t>menilai</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jumlah</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waktu</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dan</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ketidakpastian</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arus</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kas</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masa</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depan</a:t>
            </a:r>
            <a:r>
              <a:rPr lang="en-US" sz="2200" dirty="0">
                <a:solidFill>
                  <a:srgbClr val="0070C0"/>
                </a:solidFill>
                <a:effectLst>
                  <a:outerShdw blurRad="38100" dist="38100" dir="2700000" algn="tl">
                    <a:srgbClr val="FFFFFF"/>
                  </a:outerShdw>
                </a:effectLst>
                <a:latin typeface="Comic Sans MS" pitchFamily="66" charset="0"/>
              </a:rPr>
              <a:t>. </a:t>
            </a:r>
          </a:p>
        </p:txBody>
      </p:sp>
      <p:sp>
        <p:nvSpPr>
          <p:cNvPr id="214023" name="Rectangle 7"/>
          <p:cNvSpPr>
            <a:spLocks noChangeArrowheads="1"/>
          </p:cNvSpPr>
          <p:nvPr/>
        </p:nvSpPr>
        <p:spPr bwMode="auto">
          <a:xfrm>
            <a:off x="304800" y="4419600"/>
            <a:ext cx="8534400" cy="1524000"/>
          </a:xfrm>
          <a:prstGeom prst="rect">
            <a:avLst/>
          </a:prstGeom>
          <a:solidFill>
            <a:srgbClr val="F9EFA5"/>
          </a:solidFill>
          <a:ln w="12700">
            <a:solidFill>
              <a:schemeClr val="tx1"/>
            </a:solidFill>
            <a:miter lim="800000"/>
            <a:headEnd/>
            <a:tailEnd/>
          </a:ln>
          <a:effectLst>
            <a:outerShdw dist="107763" dir="2700000" algn="ctr" rotWithShape="0">
              <a:schemeClr val="bg2"/>
            </a:outerShdw>
          </a:effectLst>
        </p:spPr>
        <p:txBody>
          <a:bodyPr lIns="182562" tIns="46038" rIns="182562" bIns="46038"/>
          <a:lstStyle/>
          <a:p>
            <a:pPr marL="517525" indent="-517525" algn="l">
              <a:spcBef>
                <a:spcPct val="20000"/>
              </a:spcBef>
              <a:buClr>
                <a:schemeClr val="accent2"/>
              </a:buClr>
              <a:buSzPct val="75000"/>
              <a:buFont typeface="Wingdings" pitchFamily="2" charset="2"/>
              <a:buNone/>
              <a:defRPr/>
            </a:pPr>
            <a:r>
              <a:rPr lang="en-US" sz="2200" dirty="0">
                <a:solidFill>
                  <a:srgbClr val="0070C0"/>
                </a:solidFill>
                <a:effectLst>
                  <a:outerShdw blurRad="38100" dist="38100" dir="2700000" algn="tl">
                    <a:srgbClr val="FFFFFF"/>
                  </a:outerShdw>
                </a:effectLst>
                <a:latin typeface="Comic Sans MS" pitchFamily="66" charset="0"/>
              </a:rPr>
              <a:t>(c)  </a:t>
            </a:r>
            <a:r>
              <a:rPr lang="en-US" sz="2200" dirty="0" err="1">
                <a:solidFill>
                  <a:srgbClr val="0070C0"/>
                </a:solidFill>
                <a:effectLst>
                  <a:outerShdw blurRad="38100" dist="38100" dir="2700000" algn="tl">
                    <a:srgbClr val="FFFFFF"/>
                  </a:outerShdw>
                </a:effectLst>
                <a:latin typeface="Comic Sans MS" pitchFamily="66" charset="0"/>
              </a:rPr>
              <a:t>menggambarkan</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sumber</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daya</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ekonomi</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perusahaan</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klaim</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terhadapnya</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dan</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dampak</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dari</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transaksi</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acara</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dan</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peristiwa</a:t>
            </a:r>
            <a:r>
              <a:rPr lang="en-US" sz="2200" dirty="0">
                <a:solidFill>
                  <a:srgbClr val="0070C0"/>
                </a:solidFill>
                <a:effectLst>
                  <a:outerShdw blurRad="38100" dist="38100" dir="2700000" algn="tl">
                    <a:srgbClr val="FFFFFF"/>
                  </a:outerShdw>
                </a:effectLst>
                <a:latin typeface="Comic Sans MS" pitchFamily="66" charset="0"/>
              </a:rPr>
              <a:t> yang </a:t>
            </a:r>
            <a:r>
              <a:rPr lang="en-US" sz="2200" dirty="0" err="1">
                <a:solidFill>
                  <a:srgbClr val="0070C0"/>
                </a:solidFill>
                <a:effectLst>
                  <a:outerShdw blurRad="38100" dist="38100" dir="2700000" algn="tl">
                    <a:srgbClr val="FFFFFF"/>
                  </a:outerShdw>
                </a:effectLst>
                <a:latin typeface="Comic Sans MS" pitchFamily="66" charset="0"/>
              </a:rPr>
              <a:t>mengubah</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sumber</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daya</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dan</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klaim</a:t>
            </a:r>
            <a:r>
              <a:rPr lang="en-US" sz="2200" dirty="0">
                <a:solidFill>
                  <a:srgbClr val="0070C0"/>
                </a:solidFill>
                <a:effectLst>
                  <a:outerShdw blurRad="38100" dist="38100" dir="2700000" algn="tl">
                    <a:srgbClr val="FFFFFF"/>
                  </a:outerShdw>
                </a:effectLst>
                <a:latin typeface="Comic Sans MS" pitchFamily="66" charset="0"/>
              </a:rPr>
              <a:t> </a:t>
            </a:r>
            <a:r>
              <a:rPr lang="en-US" sz="2200" dirty="0" err="1">
                <a:solidFill>
                  <a:srgbClr val="0070C0"/>
                </a:solidFill>
                <a:effectLst>
                  <a:outerShdw blurRad="38100" dist="38100" dir="2700000" algn="tl">
                    <a:srgbClr val="FFFFFF"/>
                  </a:outerShdw>
                </a:effectLst>
                <a:latin typeface="Comic Sans MS" pitchFamily="66" charset="0"/>
              </a:rPr>
              <a:t>terhdapnya</a:t>
            </a:r>
            <a:r>
              <a:rPr lang="en-US" sz="2200" dirty="0">
                <a:solidFill>
                  <a:srgbClr val="0070C0"/>
                </a:solidFill>
                <a:effectLst>
                  <a:outerShdw blurRad="38100" dist="38100" dir="2700000" algn="tl">
                    <a:srgbClr val="FFFFFF"/>
                  </a:outerShdw>
                </a:effectLst>
                <a:latin typeface="Comic Sans MS" pitchFamily="66" charset="0"/>
              </a:rPr>
              <a:t>. </a:t>
            </a:r>
          </a:p>
        </p:txBody>
      </p:sp>
      <p:sp>
        <p:nvSpPr>
          <p:cNvPr id="214024" name="Rectangle 8"/>
          <p:cNvSpPr>
            <a:spLocks noGrp="1" noChangeArrowheads="1"/>
          </p:cNvSpPr>
          <p:nvPr>
            <p:ph type="title"/>
          </p:nvPr>
        </p:nvSpPr>
        <p:spPr>
          <a:xfrm>
            <a:off x="457200" y="457200"/>
            <a:ext cx="8229600" cy="560388"/>
          </a:xfrm>
          <a:solidFill>
            <a:srgbClr val="005B88"/>
          </a:solidFill>
          <a:ln cap="flat"/>
        </p:spPr>
        <p:txBody>
          <a:bodyPr/>
          <a:lstStyle/>
          <a:p>
            <a:pPr marL="109538" algn="ctr">
              <a:defRPr/>
            </a:pPr>
            <a:r>
              <a:rPr lang="en-US" sz="3000" i="1" dirty="0" smtClean="0">
                <a:solidFill>
                  <a:schemeClr val="bg1"/>
                </a:solidFill>
                <a:latin typeface="Comic Sans MS" pitchFamily="66" charset="0"/>
              </a:rPr>
              <a:t>Tingkat </a:t>
            </a:r>
            <a:r>
              <a:rPr lang="en-US" sz="3000" i="1" dirty="0" err="1" smtClean="0">
                <a:solidFill>
                  <a:schemeClr val="bg1"/>
                </a:solidFill>
                <a:latin typeface="Comic Sans MS" pitchFamily="66" charset="0"/>
              </a:rPr>
              <a:t>Pertama</a:t>
            </a:r>
            <a:r>
              <a:rPr lang="en-US" sz="3000" i="1" dirty="0" smtClean="0">
                <a:solidFill>
                  <a:schemeClr val="bg1"/>
                </a:solidFill>
                <a:latin typeface="Comic Sans MS" pitchFamily="66" charset="0"/>
              </a:rPr>
              <a:t>: </a:t>
            </a:r>
            <a:r>
              <a:rPr lang="en-US" sz="3000" i="1" dirty="0" err="1" smtClean="0">
                <a:solidFill>
                  <a:schemeClr val="bg1"/>
                </a:solidFill>
                <a:latin typeface="Comic Sans MS" pitchFamily="66" charset="0"/>
              </a:rPr>
              <a:t>Tujuan</a:t>
            </a:r>
            <a:r>
              <a:rPr lang="en-US" sz="3000" i="1" dirty="0" smtClean="0">
                <a:solidFill>
                  <a:schemeClr val="bg1"/>
                </a:solidFill>
                <a:latin typeface="Comic Sans MS" pitchFamily="66" charset="0"/>
              </a:rPr>
              <a:t> </a:t>
            </a:r>
            <a:r>
              <a:rPr lang="en-US" sz="3000" i="1" dirty="0" err="1" smtClean="0">
                <a:solidFill>
                  <a:schemeClr val="bg1"/>
                </a:solidFill>
                <a:latin typeface="Comic Sans MS" pitchFamily="66" charset="0"/>
              </a:rPr>
              <a:t>Dasar</a:t>
            </a:r>
            <a:endParaRPr lang="en-US" sz="3000" i="1" dirty="0" smtClean="0">
              <a:solidFill>
                <a:schemeClr val="bg1"/>
              </a:solidFill>
              <a:latin typeface="Comic Sans MS" pitchFamily="66" charset="0"/>
            </a:endParaRPr>
          </a:p>
        </p:txBody>
      </p:sp>
      <p:sp>
        <p:nvSpPr>
          <p:cNvPr id="214026" name="Text Box 10"/>
          <p:cNvSpPr txBox="1">
            <a:spLocks noChangeArrowheads="1"/>
          </p:cNvSpPr>
          <p:nvPr/>
        </p:nvSpPr>
        <p:spPr bwMode="auto">
          <a:xfrm>
            <a:off x="2971800" y="6369050"/>
            <a:ext cx="6019800" cy="336550"/>
          </a:xfrm>
          <a:prstGeom prst="rect">
            <a:avLst/>
          </a:prstGeom>
          <a:solidFill>
            <a:schemeClr val="bg1"/>
          </a:solidFill>
          <a:ln w="19050">
            <a:noFill/>
            <a:miter lim="800000"/>
            <a:headEnd/>
            <a:tailEnd/>
          </a:ln>
          <a:effectLst/>
        </p:spPr>
        <p:txBody>
          <a:bodyPr>
            <a:spAutoFit/>
          </a:bodyPr>
          <a:lstStyle/>
          <a:p>
            <a:pPr marL="457200" indent="-457200" algn="r">
              <a:spcBef>
                <a:spcPct val="50000"/>
              </a:spcBef>
              <a:defRPr/>
            </a:pPr>
            <a:r>
              <a:rPr lang="en-US" sz="1600" b="1" i="1">
                <a:solidFill>
                  <a:schemeClr val="bg2"/>
                </a:solidFill>
                <a:effectLst>
                  <a:outerShdw blurRad="38100" dist="38100" dir="2700000" algn="tl">
                    <a:srgbClr val="C0C0C0"/>
                  </a:outerShdw>
                </a:effectLst>
                <a:latin typeface="Comic Sans MS" pitchFamily="66" charset="0"/>
              </a:rPr>
              <a:t>LO 3  Understand the objectives of financial reporting.</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228600" y="838200"/>
            <a:ext cx="8686800" cy="5715000"/>
          </a:xfrm>
        </p:spPr>
        <p:txBody>
          <a:bodyPr/>
          <a:lstStyle/>
          <a:p>
            <a:pPr marL="609600" indent="-609600" algn="just"/>
            <a:r>
              <a:rPr lang="en-US" sz="2100">
                <a:solidFill>
                  <a:srgbClr val="0000FF"/>
                </a:solidFill>
              </a:rPr>
              <a:t>No. 1 – Objectives of Financial Reporting by Business Enterprises.</a:t>
            </a:r>
          </a:p>
          <a:p>
            <a:pPr marL="609600" indent="-609600" algn="just">
              <a:buFontTx/>
              <a:buNone/>
            </a:pPr>
            <a:r>
              <a:rPr lang="en-US" sz="2100">
                <a:solidFill>
                  <a:srgbClr val="0000FF"/>
                </a:solidFill>
              </a:rPr>
              <a:t>	- Perumusan Tujuan Pelaporan Keuangan </a:t>
            </a:r>
          </a:p>
          <a:p>
            <a:pPr marL="609600" indent="-609600" algn="just">
              <a:buFontTx/>
              <a:buNone/>
            </a:pPr>
            <a:r>
              <a:rPr lang="en-US" sz="2100">
                <a:solidFill>
                  <a:srgbClr val="0000FF"/>
                </a:solidFill>
              </a:rPr>
              <a:t>	a. Tujuan untuk Keputusan Investasi dan Kredit </a:t>
            </a:r>
          </a:p>
          <a:p>
            <a:pPr marL="990600" lvl="1" indent="-533400" algn="just">
              <a:buFontTx/>
              <a:buNone/>
            </a:pPr>
            <a:r>
              <a:rPr lang="en-US" sz="2100">
                <a:solidFill>
                  <a:srgbClr val="0000FF"/>
                </a:solidFill>
              </a:rPr>
              <a:t>	Rumusan tujuan pelaporan keuangan tersbeut, berhubungan dengan aspek-aspek :</a:t>
            </a:r>
          </a:p>
          <a:p>
            <a:pPr marL="1371600" lvl="2" indent="-457200" algn="just"/>
            <a:r>
              <a:rPr lang="en-US" sz="2100">
                <a:solidFill>
                  <a:srgbClr val="0000FF"/>
                </a:solidFill>
              </a:rPr>
              <a:t>Informasi yang berguna untuk keputusan investasi dan kredit (information useful in investment and credit decision)</a:t>
            </a:r>
          </a:p>
          <a:p>
            <a:pPr marL="1371600" lvl="2" indent="-457200" algn="just"/>
            <a:r>
              <a:rPr lang="en-US" sz="2100">
                <a:solidFill>
                  <a:srgbClr val="0000FF"/>
                </a:solidFill>
              </a:rPr>
              <a:t>Informasi yang berguna untuk menilai prospek aliran kas (information useful in assessing cash flow prospocts)</a:t>
            </a:r>
          </a:p>
          <a:p>
            <a:pPr marL="1371600" lvl="2" indent="-457200" algn="just"/>
            <a:r>
              <a:rPr lang="en-US" sz="2100">
                <a:solidFill>
                  <a:srgbClr val="0000FF"/>
                </a:solidFill>
              </a:rPr>
              <a:t>Informasi tentang sumber-sumber perusahaan, klaim kas sumber dan perubahan-perubahan (information about interprises resources, claim to those resources, and change in them)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type="body" idx="1"/>
          </p:nvPr>
        </p:nvSpPr>
        <p:spPr>
          <a:xfrm>
            <a:off x="152400" y="228600"/>
            <a:ext cx="8839200" cy="6400800"/>
          </a:xfrm>
        </p:spPr>
        <p:txBody>
          <a:bodyPr/>
          <a:lstStyle/>
          <a:p>
            <a:pPr marL="609600" indent="-609600" algn="just">
              <a:buFontTx/>
              <a:buNone/>
            </a:pPr>
            <a:r>
              <a:rPr lang="en-US" sz="2400">
                <a:solidFill>
                  <a:srgbClr val="996600"/>
                </a:solidFill>
              </a:rPr>
              <a:t>b.	Tujuan yang berhubungan dengan kinerja dan laba</a:t>
            </a:r>
          </a:p>
          <a:p>
            <a:pPr marL="609600" indent="-609600" algn="just">
              <a:buFontTx/>
              <a:buNone/>
            </a:pPr>
            <a:r>
              <a:rPr lang="en-US" sz="2400">
                <a:solidFill>
                  <a:srgbClr val="996600"/>
                </a:solidFill>
              </a:rPr>
              <a:t>c. 	Tujuan yang berhubungan dengan likuiditas, solvabilitas dan arus kas</a:t>
            </a:r>
          </a:p>
          <a:p>
            <a:pPr marL="609600" indent="-609600" algn="just">
              <a:buFontTx/>
              <a:buNone/>
            </a:pPr>
            <a:r>
              <a:rPr lang="en-US" sz="2400">
                <a:solidFill>
                  <a:srgbClr val="996600"/>
                </a:solidFill>
              </a:rPr>
              <a:t>d. 	Tujuan yang berhubungan dengan pengelolaan dan kinerja manajemen</a:t>
            </a:r>
          </a:p>
          <a:p>
            <a:pPr marL="609600" indent="-609600" algn="just">
              <a:buFontTx/>
              <a:buNone/>
            </a:pPr>
            <a:r>
              <a:rPr lang="en-US" sz="2400">
                <a:solidFill>
                  <a:srgbClr val="996600"/>
                </a:solidFill>
              </a:rPr>
              <a:t>e. Tujuan yang berhubungan dengan penjelasan dan interprestasi manajemen</a:t>
            </a:r>
            <a:r>
              <a:rPr lang="en-US">
                <a:solidFill>
                  <a:srgbClr val="996600"/>
                </a:solidFill>
              </a:rPr>
              <a:t> </a:t>
            </a:r>
          </a:p>
          <a:p>
            <a:pPr marL="609600" indent="-609600" algn="just">
              <a:buFontTx/>
              <a:buNone/>
            </a:pPr>
            <a:r>
              <a:rPr lang="en-US" sz="2400">
                <a:solidFill>
                  <a:srgbClr val="996600"/>
                </a:solidFill>
              </a:rPr>
              <a:t>	</a:t>
            </a:r>
            <a:r>
              <a:rPr lang="en-US" sz="2000">
                <a:solidFill>
                  <a:srgbClr val="996600"/>
                </a:solidFill>
              </a:rPr>
              <a:t>Rumusan tujuan pelaporan keuangan yang berhubungan dengan aspek penjelasan dan interprestasi manajemen (management explanation and enterpretation), menentukan bahwa :</a:t>
            </a:r>
          </a:p>
          <a:p>
            <a:pPr marL="609600" indent="-609600" algn="just">
              <a:buFontTx/>
              <a:buNone/>
            </a:pPr>
            <a:r>
              <a:rPr lang="en-US" sz="2000">
                <a:solidFill>
                  <a:srgbClr val="996600"/>
                </a:solidFill>
              </a:rPr>
              <a:t>	Pelaporan keuangan, harus mengandung penjelasan dan interprestasi, sehingga dapat membantu para pemakai untuk memanfaatkan informasi yang telah disajikan oleh manajemen.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US" smtClean="0"/>
              <a:t>1. Tujuan Laporan Keuangan</a:t>
            </a:r>
          </a:p>
        </p:txBody>
      </p:sp>
      <p:sp>
        <p:nvSpPr>
          <p:cNvPr id="22531" name="Rectangle 3"/>
          <p:cNvSpPr>
            <a:spLocks noGrp="1" noChangeArrowheads="1"/>
          </p:cNvSpPr>
          <p:nvPr>
            <p:ph type="body" idx="1"/>
          </p:nvPr>
        </p:nvSpPr>
        <p:spPr>
          <a:xfrm>
            <a:off x="1071538" y="1400175"/>
            <a:ext cx="7615262" cy="4029089"/>
          </a:xfrm>
        </p:spPr>
        <p:txBody>
          <a:bodyPr/>
          <a:lstStyle/>
          <a:p>
            <a:pPr algn="just" eaLnBrk="1" hangingPunct="1">
              <a:lnSpc>
                <a:spcPct val="80000"/>
              </a:lnSpc>
              <a:buFont typeface="Wingdings" pitchFamily="2" charset="2"/>
              <a:buNone/>
              <a:defRPr/>
            </a:pPr>
            <a:r>
              <a:rPr lang="en-US" sz="2800" dirty="0" smtClean="0"/>
              <a:t>	</a:t>
            </a:r>
            <a:r>
              <a:rPr lang="id-ID" sz="2800" dirty="0" smtClean="0"/>
              <a:t>Tujuan laporan keuangan untuk tujuan umum adalah memberikan informasi tentang posisi keuangan, kinerja dan arus kas perusahaan yang bermanfaat bagi sebagian besar kalangan pengguna laporan dalam rangka membuat keputusan </a:t>
            </a:r>
            <a:r>
              <a:rPr lang="id-ID" sz="2800" dirty="0" smtClean="0">
                <a:latin typeface="Arial"/>
              </a:rPr>
              <a:t>–</a:t>
            </a:r>
            <a:r>
              <a:rPr lang="id-ID" sz="2800" dirty="0" smtClean="0"/>
              <a:t> keputusan ekonomi serta menunjukkan pertanggungjawaban  </a:t>
            </a:r>
            <a:r>
              <a:rPr lang="id-ID" sz="2800" i="1" dirty="0" smtClean="0"/>
              <a:t>(stewardship)</a:t>
            </a:r>
            <a:r>
              <a:rPr lang="id-ID" sz="2800" dirty="0" smtClean="0"/>
              <a:t> manajemen atas pengguna sumber-sumber daya yang dipercayakan kepada mereka. </a:t>
            </a:r>
            <a:endParaRPr lang="en-US" sz="2800" dirty="0" smtClean="0"/>
          </a:p>
        </p:txBody>
      </p:sp>
      <p:sp>
        <p:nvSpPr>
          <p:cNvPr id="9220" name="Text Box 4"/>
          <p:cNvSpPr txBox="1">
            <a:spLocks noChangeArrowheads="1"/>
          </p:cNvSpPr>
          <p:nvPr/>
        </p:nvSpPr>
        <p:spPr bwMode="auto">
          <a:xfrm>
            <a:off x="2819400" y="6096000"/>
            <a:ext cx="4324350" cy="366713"/>
          </a:xfrm>
          <a:prstGeom prst="rect">
            <a:avLst/>
          </a:prstGeom>
          <a:noFill/>
          <a:ln w="9525">
            <a:noFill/>
            <a:miter lim="800000"/>
            <a:headEnd/>
            <a:tailEnd/>
          </a:ln>
        </p:spPr>
        <p:txBody>
          <a:bodyPr>
            <a:spAutoFit/>
          </a:bodyPr>
          <a:lstStyle/>
          <a:p>
            <a:pPr algn="l" rtl="0"/>
            <a:r>
              <a:rPr lang="en-US" dirty="0" err="1">
                <a:latin typeface="Arial" pitchFamily="34" charset="0"/>
              </a:rPr>
              <a:t>Sumber</a:t>
            </a:r>
            <a:r>
              <a:rPr lang="en-US" dirty="0">
                <a:latin typeface="Arial" pitchFamily="34" charset="0"/>
              </a:rPr>
              <a:t> : </a:t>
            </a:r>
            <a:r>
              <a:rPr lang="en-US" dirty="0" smtClean="0">
                <a:latin typeface="Arial" pitchFamily="34" charset="0"/>
              </a:rPr>
              <a:t>PSAK </a:t>
            </a:r>
            <a:r>
              <a:rPr lang="en-US" dirty="0">
                <a:latin typeface="Arial" pitchFamily="34" charset="0"/>
              </a:rPr>
              <a:t>No 1 Par 05 </a:t>
            </a:r>
            <a:r>
              <a:rPr lang="en-US" dirty="0" err="1">
                <a:latin typeface="Arial" pitchFamily="34" charset="0"/>
              </a:rPr>
              <a:t>Revisi</a:t>
            </a:r>
            <a:r>
              <a:rPr lang="en-US" dirty="0">
                <a:latin typeface="Arial" pitchFamily="34" charset="0"/>
              </a:rPr>
              <a:t> 1998</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457200" y="333375"/>
            <a:ext cx="8229600" cy="6191250"/>
          </a:xfrm>
        </p:spPr>
        <p:txBody>
          <a:bodyPr/>
          <a:lstStyle/>
          <a:p>
            <a:pPr marL="609600" indent="-609600" algn="ctr" eaLnBrk="1" hangingPunct="1">
              <a:lnSpc>
                <a:spcPct val="80000"/>
              </a:lnSpc>
              <a:buFont typeface="Wingdings" pitchFamily="2" charset="2"/>
              <a:buNone/>
              <a:defRPr/>
            </a:pPr>
            <a:r>
              <a:rPr lang="en-US" sz="2800" b="1" dirty="0" smtClean="0"/>
              <a:t>1. TUJUAN PELAPORAN KEUANGAN (2)</a:t>
            </a:r>
            <a:endParaRPr lang="id-ID" sz="2800" b="1" dirty="0" smtClean="0"/>
          </a:p>
          <a:p>
            <a:pPr marL="609600" indent="-609600" eaLnBrk="1" hangingPunct="1">
              <a:lnSpc>
                <a:spcPct val="80000"/>
              </a:lnSpc>
              <a:buFont typeface="Wingdings" pitchFamily="2" charset="2"/>
              <a:buNone/>
              <a:defRPr/>
            </a:pPr>
            <a:endParaRPr lang="id-ID" sz="2800" dirty="0" smtClean="0"/>
          </a:p>
          <a:p>
            <a:pPr marL="609600" indent="-609600" eaLnBrk="1" hangingPunct="1">
              <a:lnSpc>
                <a:spcPct val="80000"/>
              </a:lnSpc>
              <a:buFont typeface="Wingdings" pitchFamily="2" charset="2"/>
              <a:buNone/>
              <a:defRPr/>
            </a:pPr>
            <a:r>
              <a:rPr lang="id-ID" sz="2800" dirty="0" smtClean="0"/>
              <a:t>Tujuan Umum :</a:t>
            </a:r>
          </a:p>
          <a:p>
            <a:pPr marL="609600" indent="-609600" algn="just" eaLnBrk="1" hangingPunct="1">
              <a:lnSpc>
                <a:spcPct val="80000"/>
              </a:lnSpc>
              <a:buFontTx/>
              <a:buAutoNum type="arabicPeriod"/>
              <a:defRPr/>
            </a:pPr>
            <a:r>
              <a:rPr lang="en-US" sz="2800" dirty="0" err="1" smtClean="0"/>
              <a:t>Memberi</a:t>
            </a:r>
            <a:r>
              <a:rPr lang="en-US" sz="2800" dirty="0" smtClean="0"/>
              <a:t> </a:t>
            </a:r>
            <a:r>
              <a:rPr lang="en-US" sz="2800" dirty="0" err="1" smtClean="0"/>
              <a:t>informasi</a:t>
            </a:r>
            <a:r>
              <a:rPr lang="en-US" sz="2800" dirty="0" smtClean="0"/>
              <a:t> yang </a:t>
            </a:r>
            <a:r>
              <a:rPr lang="en-US" sz="2800" dirty="0" err="1" smtClean="0"/>
              <a:t>bermanfaat</a:t>
            </a:r>
            <a:r>
              <a:rPr lang="en-US" sz="2800" dirty="0" smtClean="0"/>
              <a:t> </a:t>
            </a:r>
            <a:r>
              <a:rPr lang="en-US" sz="2800" dirty="0" err="1" smtClean="0"/>
              <a:t>bagi</a:t>
            </a:r>
            <a:r>
              <a:rPr lang="en-US" sz="2800" dirty="0" smtClean="0"/>
              <a:t> investor, </a:t>
            </a:r>
            <a:r>
              <a:rPr lang="en-US" sz="2800" dirty="0" err="1" smtClean="0"/>
              <a:t>kreditur</a:t>
            </a:r>
            <a:r>
              <a:rPr lang="en-US" sz="2800" dirty="0" smtClean="0"/>
              <a:t>, </a:t>
            </a:r>
            <a:r>
              <a:rPr lang="en-US" sz="2800" dirty="0" err="1" smtClean="0"/>
              <a:t>dan</a:t>
            </a:r>
            <a:r>
              <a:rPr lang="en-US" sz="2800" dirty="0" smtClean="0"/>
              <a:t> </a:t>
            </a:r>
            <a:r>
              <a:rPr lang="en-US" sz="2800" dirty="0" err="1" smtClean="0"/>
              <a:t>pemakai</a:t>
            </a:r>
            <a:r>
              <a:rPr lang="en-US" sz="2800" dirty="0" smtClean="0"/>
              <a:t> </a:t>
            </a:r>
            <a:r>
              <a:rPr lang="en-US" sz="2800" dirty="0" err="1" smtClean="0"/>
              <a:t>lainnya</a:t>
            </a:r>
            <a:r>
              <a:rPr lang="en-US" sz="2800" dirty="0" smtClean="0"/>
              <a:t>, </a:t>
            </a:r>
            <a:r>
              <a:rPr lang="en-US" sz="2800" dirty="0" err="1" smtClean="0"/>
              <a:t>sekarang</a:t>
            </a:r>
            <a:r>
              <a:rPr lang="en-US" sz="2800" dirty="0" smtClean="0"/>
              <a:t> </a:t>
            </a:r>
            <a:r>
              <a:rPr lang="en-US" sz="2800" dirty="0" err="1" smtClean="0"/>
              <a:t>atau</a:t>
            </a:r>
            <a:r>
              <a:rPr lang="en-US" sz="2800" dirty="0" smtClean="0"/>
              <a:t> </a:t>
            </a:r>
            <a:r>
              <a:rPr lang="en-US" sz="2800" dirty="0" err="1" smtClean="0"/>
              <a:t>masa</a:t>
            </a:r>
            <a:r>
              <a:rPr lang="en-US" sz="2800" dirty="0" smtClean="0"/>
              <a:t> yang </a:t>
            </a:r>
            <a:r>
              <a:rPr lang="en-US" sz="2800" dirty="0" err="1" smtClean="0"/>
              <a:t>akan</a:t>
            </a:r>
            <a:r>
              <a:rPr lang="en-US" sz="2800" dirty="0" smtClean="0"/>
              <a:t> </a:t>
            </a:r>
            <a:r>
              <a:rPr lang="en-US" sz="2800" dirty="0" err="1" smtClean="0"/>
              <a:t>datang</a:t>
            </a:r>
            <a:r>
              <a:rPr lang="en-US" sz="2800" dirty="0" smtClean="0"/>
              <a:t> (</a:t>
            </a:r>
            <a:r>
              <a:rPr lang="en-US" sz="2800" dirty="0" err="1" smtClean="0"/>
              <a:t>potensial</a:t>
            </a:r>
            <a:r>
              <a:rPr lang="en-US" sz="2800" dirty="0" smtClean="0"/>
              <a:t>), </a:t>
            </a:r>
            <a:r>
              <a:rPr lang="en-US" sz="2800" dirty="0" err="1" smtClean="0"/>
              <a:t>untuk</a:t>
            </a:r>
            <a:r>
              <a:rPr lang="en-US" sz="2800" dirty="0" smtClean="0"/>
              <a:t> </a:t>
            </a:r>
            <a:r>
              <a:rPr lang="en-US" sz="2800" dirty="0" err="1" smtClean="0"/>
              <a:t>membuat</a:t>
            </a:r>
            <a:r>
              <a:rPr lang="en-US" sz="2800" dirty="0" smtClean="0"/>
              <a:t> </a:t>
            </a:r>
            <a:r>
              <a:rPr lang="en-US" sz="2800" dirty="0" err="1" smtClean="0"/>
              <a:t>keputusan</a:t>
            </a:r>
            <a:r>
              <a:rPr lang="en-US" sz="2800" dirty="0" smtClean="0"/>
              <a:t> </a:t>
            </a:r>
            <a:r>
              <a:rPr lang="en-US" sz="2800" dirty="0" err="1" smtClean="0"/>
              <a:t>investasi</a:t>
            </a:r>
            <a:r>
              <a:rPr lang="en-US" sz="2800" dirty="0" smtClean="0"/>
              <a:t>, </a:t>
            </a:r>
            <a:r>
              <a:rPr lang="en-US" sz="2800" dirty="0" err="1" smtClean="0"/>
              <a:t>pemberian</a:t>
            </a:r>
            <a:r>
              <a:rPr lang="en-US" sz="2800" dirty="0" smtClean="0"/>
              <a:t> </a:t>
            </a:r>
            <a:r>
              <a:rPr lang="en-US" sz="2800" dirty="0" err="1" smtClean="0"/>
              <a:t>kredit</a:t>
            </a:r>
            <a:r>
              <a:rPr lang="en-US" sz="2800" dirty="0" smtClean="0"/>
              <a:t>, </a:t>
            </a:r>
            <a:r>
              <a:rPr lang="en-US" sz="2800" dirty="0" err="1" smtClean="0"/>
              <a:t>dan</a:t>
            </a:r>
            <a:r>
              <a:rPr lang="en-US" sz="2800" dirty="0" smtClean="0"/>
              <a:t> </a:t>
            </a:r>
            <a:r>
              <a:rPr lang="en-US" sz="2800" dirty="0" err="1" smtClean="0"/>
              <a:t>keputusan</a:t>
            </a:r>
            <a:r>
              <a:rPr lang="en-US" sz="2800" dirty="0" smtClean="0"/>
              <a:t> </a:t>
            </a:r>
            <a:r>
              <a:rPr lang="en-US" sz="2800" dirty="0" err="1" smtClean="0"/>
              <a:t>lainnya</a:t>
            </a:r>
            <a:r>
              <a:rPr lang="en-US" sz="2800" dirty="0" smtClean="0"/>
              <a:t> yang </a:t>
            </a:r>
            <a:r>
              <a:rPr lang="en-US" sz="2800" dirty="0" err="1" smtClean="0"/>
              <a:t>serupa</a:t>
            </a:r>
            <a:r>
              <a:rPr lang="en-US" sz="2800" dirty="0" smtClean="0"/>
              <a:t> yang </a:t>
            </a:r>
            <a:r>
              <a:rPr lang="en-US" sz="2800" dirty="0" err="1" smtClean="0"/>
              <a:t>rasional</a:t>
            </a:r>
            <a:r>
              <a:rPr lang="en-US" sz="2800" dirty="0" smtClean="0"/>
              <a:t>.</a:t>
            </a:r>
            <a:r>
              <a:rPr lang="id-ID" sz="2800" dirty="0" smtClean="0"/>
              <a:t> </a:t>
            </a:r>
            <a:endParaRPr lang="en-US" sz="2800" dirty="0" smtClean="0"/>
          </a:p>
          <a:p>
            <a:pPr marL="609600" indent="-609600" algn="just" eaLnBrk="1" hangingPunct="1">
              <a:lnSpc>
                <a:spcPct val="80000"/>
              </a:lnSpc>
              <a:buFontTx/>
              <a:buAutoNum type="arabicPeriod"/>
              <a:defRPr/>
            </a:pPr>
            <a:r>
              <a:rPr lang="en-US" sz="2800" dirty="0" err="1" smtClean="0"/>
              <a:t>Memberi</a:t>
            </a:r>
            <a:r>
              <a:rPr lang="en-US" sz="2800" dirty="0" smtClean="0"/>
              <a:t> </a:t>
            </a:r>
            <a:r>
              <a:rPr lang="en-US" sz="2800" dirty="0" err="1" smtClean="0"/>
              <a:t>informasi</a:t>
            </a:r>
            <a:r>
              <a:rPr lang="en-US" sz="2800" dirty="0" smtClean="0"/>
              <a:t> yang </a:t>
            </a:r>
            <a:r>
              <a:rPr lang="en-US" sz="2800" dirty="0" err="1" smtClean="0"/>
              <a:t>berguna</a:t>
            </a:r>
            <a:r>
              <a:rPr lang="en-US" sz="2800" dirty="0" smtClean="0"/>
              <a:t> </a:t>
            </a:r>
            <a:r>
              <a:rPr lang="en-US" sz="2800" dirty="0" err="1" smtClean="0"/>
              <a:t>untuk</a:t>
            </a:r>
            <a:r>
              <a:rPr lang="en-US" sz="2800" dirty="0" smtClean="0"/>
              <a:t> </a:t>
            </a:r>
            <a:r>
              <a:rPr lang="en-US" sz="2800" dirty="0" err="1" smtClean="0"/>
              <a:t>menaksir</a:t>
            </a:r>
            <a:r>
              <a:rPr lang="en-US" sz="2800" dirty="0" smtClean="0"/>
              <a:t> </a:t>
            </a:r>
            <a:r>
              <a:rPr lang="en-US" sz="2800" dirty="0" err="1" smtClean="0"/>
              <a:t>prospek</a:t>
            </a:r>
            <a:r>
              <a:rPr lang="en-US" sz="2800" dirty="0" smtClean="0"/>
              <a:t> </a:t>
            </a:r>
            <a:r>
              <a:rPr lang="en-US" sz="2800" dirty="0" err="1" smtClean="0"/>
              <a:t>arus</a:t>
            </a:r>
            <a:r>
              <a:rPr lang="en-US" sz="2800" dirty="0" smtClean="0"/>
              <a:t> </a:t>
            </a:r>
            <a:r>
              <a:rPr lang="en-US" sz="2800" dirty="0" err="1" smtClean="0"/>
              <a:t>kas</a:t>
            </a:r>
            <a:r>
              <a:rPr lang="en-US" sz="2800" dirty="0" smtClean="0"/>
              <a:t> </a:t>
            </a:r>
            <a:r>
              <a:rPr lang="en-US" sz="2800" dirty="0" err="1" smtClean="0"/>
              <a:t>di</a:t>
            </a:r>
            <a:r>
              <a:rPr lang="en-US" sz="2800" dirty="0" smtClean="0"/>
              <a:t> </a:t>
            </a:r>
            <a:r>
              <a:rPr lang="en-US" sz="2800" dirty="0" err="1" smtClean="0"/>
              <a:t>masa</a:t>
            </a:r>
            <a:r>
              <a:rPr lang="en-US" sz="2800" dirty="0" smtClean="0"/>
              <a:t> </a:t>
            </a:r>
            <a:r>
              <a:rPr lang="en-US" sz="2800" dirty="0" err="1" smtClean="0"/>
              <a:t>datang</a:t>
            </a:r>
            <a:endParaRPr lang="en-US" sz="2800" dirty="0" smtClean="0"/>
          </a:p>
          <a:p>
            <a:pPr marL="609600" indent="-609600" algn="just" eaLnBrk="1" hangingPunct="1">
              <a:lnSpc>
                <a:spcPct val="80000"/>
              </a:lnSpc>
              <a:buFontTx/>
              <a:buAutoNum type="arabicPeriod"/>
              <a:defRPr/>
            </a:pPr>
            <a:r>
              <a:rPr lang="en-US" sz="2800" dirty="0" err="1" smtClean="0"/>
              <a:t>Memberi</a:t>
            </a:r>
            <a:r>
              <a:rPr lang="en-US" sz="2800" dirty="0" smtClean="0"/>
              <a:t> </a:t>
            </a:r>
            <a:r>
              <a:rPr lang="en-US" sz="2800" dirty="0" err="1" smtClean="0"/>
              <a:t>informasi</a:t>
            </a:r>
            <a:r>
              <a:rPr lang="en-US" sz="2800" dirty="0" smtClean="0"/>
              <a:t> </a:t>
            </a:r>
            <a:r>
              <a:rPr lang="en-US" sz="2800" dirty="0" err="1" smtClean="0"/>
              <a:t>tentang</a:t>
            </a:r>
            <a:r>
              <a:rPr lang="en-US" sz="2800" dirty="0" smtClean="0"/>
              <a:t> </a:t>
            </a:r>
            <a:r>
              <a:rPr lang="en-US" sz="2800" dirty="0" err="1" smtClean="0"/>
              <a:t>sumberdaya</a:t>
            </a:r>
            <a:r>
              <a:rPr lang="en-US" sz="2800" dirty="0" smtClean="0"/>
              <a:t> </a:t>
            </a:r>
            <a:r>
              <a:rPr lang="en-US" sz="2800" dirty="0" err="1" smtClean="0"/>
              <a:t>perusahaan</a:t>
            </a:r>
            <a:r>
              <a:rPr lang="en-US" sz="2800" dirty="0" smtClean="0"/>
              <a:t>, </a:t>
            </a:r>
            <a:r>
              <a:rPr lang="en-US" sz="2800" dirty="0" err="1" smtClean="0"/>
              <a:t>tagihan-tagihan</a:t>
            </a:r>
            <a:r>
              <a:rPr lang="en-US" sz="2800" dirty="0" smtClean="0"/>
              <a:t> </a:t>
            </a:r>
            <a:r>
              <a:rPr lang="en-US" sz="2800" dirty="0" err="1" smtClean="0"/>
              <a:t>untuk</a:t>
            </a:r>
            <a:r>
              <a:rPr lang="en-US" sz="2800" dirty="0" smtClean="0"/>
              <a:t> </a:t>
            </a:r>
            <a:r>
              <a:rPr lang="en-US" sz="2800" dirty="0" err="1" smtClean="0"/>
              <a:t>sumberdaya</a:t>
            </a:r>
            <a:r>
              <a:rPr lang="en-US" sz="2800" dirty="0" smtClean="0"/>
              <a:t> </a:t>
            </a:r>
            <a:r>
              <a:rPr lang="en-US" sz="2800" dirty="0" err="1" smtClean="0"/>
              <a:t>tersebut</a:t>
            </a:r>
            <a:r>
              <a:rPr lang="en-US" sz="2800" dirty="0" smtClean="0"/>
              <a:t> </a:t>
            </a:r>
            <a:r>
              <a:rPr lang="en-US" sz="2800" dirty="0" err="1" smtClean="0"/>
              <a:t>beserta</a:t>
            </a:r>
            <a:r>
              <a:rPr lang="en-US" sz="2800" dirty="0" smtClean="0"/>
              <a:t> </a:t>
            </a:r>
            <a:r>
              <a:rPr lang="en-US" sz="2800" dirty="0" err="1" smtClean="0"/>
              <a:t>perubahan-perubahan</a:t>
            </a:r>
            <a:r>
              <a:rPr lang="en-US" sz="2800" dirty="0" smtClean="0"/>
              <a:t> </a:t>
            </a:r>
            <a:r>
              <a:rPr lang="en-US" sz="2800" dirty="0" err="1" smtClean="0"/>
              <a:t>didalamnya</a:t>
            </a:r>
            <a:r>
              <a:rPr lang="en-US" sz="2800" dirty="0" smtClean="0"/>
              <a:t>. </a:t>
            </a:r>
          </a:p>
          <a:p>
            <a:pPr marL="609600" indent="-609600" eaLnBrk="1" hangingPunct="1">
              <a:lnSpc>
                <a:spcPct val="80000"/>
              </a:lnSpc>
              <a:buFont typeface="Wingdings" pitchFamily="2" charset="2"/>
              <a:buNone/>
              <a:defRPr/>
            </a:pPr>
            <a:endParaRPr lang="en-US" sz="1400" dirty="0" smtClean="0"/>
          </a:p>
          <a:p>
            <a:pPr marL="609600" indent="-609600" eaLnBrk="1" hangingPunct="1">
              <a:lnSpc>
                <a:spcPct val="80000"/>
              </a:lnSpc>
              <a:buFont typeface="Wingdings" pitchFamily="2" charset="2"/>
              <a:buNone/>
              <a:defRPr/>
            </a:pPr>
            <a:r>
              <a:rPr lang="en-US" sz="1400" dirty="0" err="1" smtClean="0"/>
              <a:t>Sumber</a:t>
            </a:r>
            <a:r>
              <a:rPr lang="en-US" sz="1400" dirty="0" smtClean="0"/>
              <a:t> : SFAC No 1, FASB </a:t>
            </a:r>
            <a:r>
              <a:rPr lang="en-US" sz="1400" dirty="0" smtClean="0">
                <a:latin typeface="Arial"/>
              </a:rPr>
              <a:t>“</a:t>
            </a:r>
            <a:r>
              <a:rPr lang="en-US" sz="1400" dirty="0" smtClean="0"/>
              <a:t> Objectives of Financial Reporting by Business </a:t>
            </a:r>
            <a:r>
              <a:rPr lang="en-US" sz="1400" dirty="0" err="1" smtClean="0"/>
              <a:t>Enteprise</a:t>
            </a:r>
            <a:endParaRPr lang="id-ID" sz="1400" dirty="0" smtClean="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pPr eaLnBrk="1" hangingPunct="1">
              <a:defRPr/>
            </a:pPr>
            <a:r>
              <a:rPr lang="en-US" sz="4000" smtClean="0"/>
              <a:t>2. LAPORAN VS PELAPORAN KEUANGAN</a:t>
            </a:r>
          </a:p>
        </p:txBody>
      </p:sp>
      <p:sp>
        <p:nvSpPr>
          <p:cNvPr id="23555" name="Rectangle 3"/>
          <p:cNvSpPr>
            <a:spLocks noGrp="1" noChangeArrowheads="1"/>
          </p:cNvSpPr>
          <p:nvPr>
            <p:ph type="body" idx="1"/>
          </p:nvPr>
        </p:nvSpPr>
        <p:spPr/>
        <p:txBody>
          <a:bodyPr/>
          <a:lstStyle/>
          <a:p>
            <a:pPr algn="just" eaLnBrk="1" hangingPunct="1">
              <a:buFont typeface="Wingdings" pitchFamily="2" charset="2"/>
              <a:buNone/>
              <a:defRPr/>
            </a:pPr>
            <a:r>
              <a:rPr lang="en-US" dirty="0" smtClean="0"/>
              <a:t>SFAC No 1 : </a:t>
            </a:r>
            <a:r>
              <a:rPr lang="en-US" dirty="0" err="1" smtClean="0"/>
              <a:t>Pelaporan</a:t>
            </a:r>
            <a:r>
              <a:rPr lang="en-US" dirty="0" smtClean="0"/>
              <a:t> </a:t>
            </a:r>
            <a:r>
              <a:rPr lang="en-US" dirty="0" err="1" smtClean="0"/>
              <a:t>Keuangan</a:t>
            </a:r>
            <a:r>
              <a:rPr lang="en-US" dirty="0" smtClean="0"/>
              <a:t> </a:t>
            </a:r>
          </a:p>
          <a:p>
            <a:pPr algn="just" eaLnBrk="1" hangingPunct="1">
              <a:buFont typeface="Wingdings" pitchFamily="2" charset="2"/>
              <a:buNone/>
              <a:defRPr/>
            </a:pPr>
            <a:r>
              <a:rPr lang="en-US" dirty="0" smtClean="0"/>
              <a:t>PSAK No 1 : </a:t>
            </a:r>
            <a:r>
              <a:rPr lang="en-US" dirty="0" err="1" smtClean="0"/>
              <a:t>Laporan</a:t>
            </a:r>
            <a:r>
              <a:rPr lang="en-US" dirty="0" smtClean="0"/>
              <a:t> </a:t>
            </a:r>
            <a:r>
              <a:rPr lang="en-US" dirty="0" err="1" smtClean="0"/>
              <a:t>Keuangan</a:t>
            </a:r>
            <a:r>
              <a:rPr lang="en-US" dirty="0" smtClean="0"/>
              <a:t> </a:t>
            </a:r>
          </a:p>
          <a:p>
            <a:pPr algn="just" eaLnBrk="1" hangingPunct="1">
              <a:buFont typeface="Wingdings" pitchFamily="2" charset="2"/>
              <a:buNone/>
              <a:defRPr/>
            </a:pPr>
            <a:endParaRPr lang="en-US" dirty="0" smtClean="0"/>
          </a:p>
          <a:p>
            <a:pPr algn="just" eaLnBrk="1" hangingPunct="1">
              <a:buFont typeface="Wingdings" pitchFamily="2" charset="2"/>
              <a:buNone/>
              <a:defRPr/>
            </a:pPr>
            <a:r>
              <a:rPr lang="id-ID" dirty="0" smtClean="0"/>
              <a:t>	</a:t>
            </a:r>
            <a:r>
              <a:rPr lang="en-US" dirty="0" err="1" smtClean="0"/>
              <a:t>Pelaporan</a:t>
            </a:r>
            <a:r>
              <a:rPr lang="en-US" dirty="0" smtClean="0"/>
              <a:t> </a:t>
            </a:r>
            <a:r>
              <a:rPr lang="en-US" dirty="0" err="1" smtClean="0"/>
              <a:t>keuangan</a:t>
            </a:r>
            <a:r>
              <a:rPr lang="en-US" dirty="0" smtClean="0"/>
              <a:t> </a:t>
            </a:r>
            <a:r>
              <a:rPr lang="en-US" dirty="0" err="1" smtClean="0"/>
              <a:t>meliputi</a:t>
            </a:r>
            <a:r>
              <a:rPr lang="en-US" dirty="0" smtClean="0"/>
              <a:t> </a:t>
            </a:r>
            <a:r>
              <a:rPr lang="en-US" dirty="0" err="1" smtClean="0"/>
              <a:t>laporan</a:t>
            </a:r>
            <a:r>
              <a:rPr lang="en-US" dirty="0" smtClean="0"/>
              <a:t> </a:t>
            </a:r>
            <a:r>
              <a:rPr lang="en-US" dirty="0" err="1" smtClean="0"/>
              <a:t>keuangan</a:t>
            </a:r>
            <a:r>
              <a:rPr lang="en-US" dirty="0" smtClean="0"/>
              <a:t> </a:t>
            </a:r>
            <a:r>
              <a:rPr lang="en-US" dirty="0" err="1" smtClean="0"/>
              <a:t>dan</a:t>
            </a:r>
            <a:r>
              <a:rPr lang="en-US" dirty="0" smtClean="0"/>
              <a:t> </a:t>
            </a:r>
            <a:r>
              <a:rPr lang="en-US" dirty="0" err="1" smtClean="0"/>
              <a:t>cara-cara</a:t>
            </a:r>
            <a:r>
              <a:rPr lang="en-US" dirty="0" smtClean="0"/>
              <a:t> lain </a:t>
            </a:r>
            <a:r>
              <a:rPr lang="en-US" dirty="0" err="1" smtClean="0"/>
              <a:t>untuk</a:t>
            </a:r>
            <a:r>
              <a:rPr lang="en-US" dirty="0" smtClean="0"/>
              <a:t> </a:t>
            </a:r>
            <a:r>
              <a:rPr lang="en-US" dirty="0" err="1" smtClean="0"/>
              <a:t>melaporkan</a:t>
            </a:r>
            <a:r>
              <a:rPr lang="en-US" dirty="0" smtClean="0"/>
              <a:t> </a:t>
            </a:r>
            <a:r>
              <a:rPr lang="en-US" dirty="0" err="1" smtClean="0"/>
              <a:t>informasi</a:t>
            </a:r>
            <a:r>
              <a:rPr lang="en-US" dirty="0" smtClean="0"/>
              <a:t> (</a:t>
            </a:r>
            <a:r>
              <a:rPr lang="en-US" dirty="0" err="1" smtClean="0"/>
              <a:t>termasuk</a:t>
            </a:r>
            <a:r>
              <a:rPr lang="en-US" dirty="0" smtClean="0"/>
              <a:t> </a:t>
            </a:r>
            <a:r>
              <a:rPr lang="en-US" dirty="0" err="1" smtClean="0"/>
              <a:t>Prospektus</a:t>
            </a:r>
            <a:r>
              <a:rPr lang="en-US" dirty="0" smtClean="0"/>
              <a:t>, </a:t>
            </a:r>
            <a:r>
              <a:rPr lang="en-US" dirty="0" err="1" smtClean="0"/>
              <a:t>Analisis</a:t>
            </a:r>
            <a:r>
              <a:rPr lang="en-US" dirty="0" smtClean="0"/>
              <a:t> </a:t>
            </a:r>
            <a:r>
              <a:rPr lang="en-US" dirty="0" err="1" smtClean="0"/>
              <a:t>Manajemen</a:t>
            </a:r>
            <a:r>
              <a:rPr lang="en-US" dirty="0" smtClean="0"/>
              <a:t> </a:t>
            </a:r>
            <a:r>
              <a:rPr lang="en-US" dirty="0" err="1" smtClean="0"/>
              <a:t>dll</a:t>
            </a:r>
            <a:r>
              <a:rPr lang="en-US" dirty="0" smtClean="0"/>
              <a: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a:xfrm>
            <a:off x="152400" y="228601"/>
            <a:ext cx="8763000" cy="842945"/>
          </a:xfrm>
        </p:spPr>
        <p:txBody>
          <a:bodyPr/>
          <a:lstStyle/>
          <a:p>
            <a:r>
              <a:rPr lang="en-US" sz="3200" dirty="0">
                <a:latin typeface="Berlin Sans FB Demi" pitchFamily="34" charset="0"/>
              </a:rPr>
              <a:t>RUMUSAN KERANGKA KONSEPTUAL</a:t>
            </a:r>
            <a:r>
              <a:rPr lang="en-US" dirty="0"/>
              <a:t> </a:t>
            </a:r>
          </a:p>
        </p:txBody>
      </p:sp>
      <p:sp>
        <p:nvSpPr>
          <p:cNvPr id="40963" name="Rectangle 3"/>
          <p:cNvSpPr>
            <a:spLocks noGrp="1" noChangeArrowheads="1"/>
          </p:cNvSpPr>
          <p:nvPr>
            <p:ph type="subTitle" idx="1"/>
          </p:nvPr>
        </p:nvSpPr>
        <p:spPr>
          <a:xfrm>
            <a:off x="228600" y="1285860"/>
            <a:ext cx="8686800" cy="5343540"/>
          </a:xfrm>
        </p:spPr>
        <p:txBody>
          <a:bodyPr>
            <a:normAutofit fontScale="85000" lnSpcReduction="20000"/>
          </a:bodyPr>
          <a:lstStyle/>
          <a:p>
            <a:pPr algn="just">
              <a:buFont typeface="Wingdings" pitchFamily="2" charset="2"/>
              <a:buChar char="Ø"/>
            </a:pPr>
            <a:r>
              <a:rPr lang="en-US" sz="3500" b="1" dirty="0" smtClean="0">
                <a:solidFill>
                  <a:srgbClr val="FF0000"/>
                </a:solidFill>
                <a:latin typeface="Comic Sans MS" pitchFamily="66" charset="0"/>
              </a:rPr>
              <a:t>……….</a:t>
            </a:r>
            <a:r>
              <a:rPr lang="en-US" sz="3500" b="1" dirty="0" err="1">
                <a:solidFill>
                  <a:srgbClr val="FF0000"/>
                </a:solidFill>
                <a:latin typeface="Comic Sans MS" pitchFamily="66" charset="0"/>
              </a:rPr>
              <a:t>suatu</a:t>
            </a:r>
            <a:r>
              <a:rPr lang="en-US" sz="3500" b="1" dirty="0">
                <a:solidFill>
                  <a:srgbClr val="FF0000"/>
                </a:solidFill>
                <a:latin typeface="Comic Sans MS" pitchFamily="66" charset="0"/>
              </a:rPr>
              <a:t> </a:t>
            </a:r>
            <a:r>
              <a:rPr lang="en-US" sz="3500" b="1" dirty="0" err="1">
                <a:solidFill>
                  <a:srgbClr val="FF0000"/>
                </a:solidFill>
                <a:latin typeface="Comic Sans MS" pitchFamily="66" charset="0"/>
              </a:rPr>
              <a:t>sistem</a:t>
            </a:r>
            <a:r>
              <a:rPr lang="en-US" sz="3500" b="1" dirty="0">
                <a:solidFill>
                  <a:srgbClr val="FF0000"/>
                </a:solidFill>
                <a:latin typeface="Comic Sans MS" pitchFamily="66" charset="0"/>
              </a:rPr>
              <a:t> yang </a:t>
            </a:r>
            <a:r>
              <a:rPr lang="en-US" sz="3500" b="1" dirty="0" err="1">
                <a:solidFill>
                  <a:srgbClr val="FF0000"/>
                </a:solidFill>
                <a:latin typeface="Comic Sans MS" pitchFamily="66" charset="0"/>
              </a:rPr>
              <a:t>koheren</a:t>
            </a:r>
            <a:r>
              <a:rPr lang="en-US" sz="3500" b="1" dirty="0">
                <a:solidFill>
                  <a:srgbClr val="FF0000"/>
                </a:solidFill>
                <a:latin typeface="Comic Sans MS" pitchFamily="66" charset="0"/>
              </a:rPr>
              <a:t> </a:t>
            </a:r>
            <a:r>
              <a:rPr lang="en-US" sz="3500" b="1" dirty="0" err="1">
                <a:solidFill>
                  <a:srgbClr val="FF0000"/>
                </a:solidFill>
                <a:latin typeface="Comic Sans MS" pitchFamily="66" charset="0"/>
              </a:rPr>
              <a:t>tentang</a:t>
            </a:r>
            <a:r>
              <a:rPr lang="en-US" sz="3500" b="1" dirty="0">
                <a:solidFill>
                  <a:srgbClr val="FF0000"/>
                </a:solidFill>
                <a:latin typeface="Comic Sans MS" pitchFamily="66" charset="0"/>
              </a:rPr>
              <a:t> </a:t>
            </a:r>
            <a:r>
              <a:rPr lang="en-US" sz="3500" b="1" dirty="0" err="1">
                <a:solidFill>
                  <a:srgbClr val="FF0000"/>
                </a:solidFill>
                <a:latin typeface="Comic Sans MS" pitchFamily="66" charset="0"/>
              </a:rPr>
              <a:t>tujuan</a:t>
            </a:r>
            <a:r>
              <a:rPr lang="en-US" sz="3500" b="1" dirty="0">
                <a:solidFill>
                  <a:srgbClr val="FF0000"/>
                </a:solidFill>
                <a:latin typeface="Comic Sans MS" pitchFamily="66" charset="0"/>
              </a:rPr>
              <a:t> (objectives) </a:t>
            </a:r>
            <a:r>
              <a:rPr lang="en-US" sz="3500" b="1" dirty="0" err="1">
                <a:solidFill>
                  <a:srgbClr val="FF0000"/>
                </a:solidFill>
                <a:latin typeface="Comic Sans MS" pitchFamily="66" charset="0"/>
              </a:rPr>
              <a:t>dan</a:t>
            </a:r>
            <a:r>
              <a:rPr lang="en-US" sz="3500" b="1" dirty="0">
                <a:solidFill>
                  <a:srgbClr val="FF0000"/>
                </a:solidFill>
                <a:latin typeface="Comic Sans MS" pitchFamily="66" charset="0"/>
              </a:rPr>
              <a:t> </a:t>
            </a:r>
            <a:r>
              <a:rPr lang="en-US" sz="3500" b="1" dirty="0" err="1">
                <a:solidFill>
                  <a:srgbClr val="FF0000"/>
                </a:solidFill>
                <a:latin typeface="Comic Sans MS" pitchFamily="66" charset="0"/>
              </a:rPr>
              <a:t>konsep</a:t>
            </a:r>
            <a:r>
              <a:rPr lang="en-US" sz="3500" b="1" dirty="0">
                <a:solidFill>
                  <a:srgbClr val="FF0000"/>
                </a:solidFill>
                <a:latin typeface="Comic Sans MS" pitchFamily="66" charset="0"/>
              </a:rPr>
              <a:t> </a:t>
            </a:r>
            <a:r>
              <a:rPr lang="en-US" sz="3500" b="1" dirty="0" err="1">
                <a:solidFill>
                  <a:srgbClr val="FF0000"/>
                </a:solidFill>
                <a:latin typeface="Comic Sans MS" pitchFamily="66" charset="0"/>
              </a:rPr>
              <a:t>dasar</a:t>
            </a:r>
            <a:r>
              <a:rPr lang="en-US" sz="3500" b="1" dirty="0">
                <a:solidFill>
                  <a:srgbClr val="FF0000"/>
                </a:solidFill>
                <a:latin typeface="Comic Sans MS" pitchFamily="66" charset="0"/>
              </a:rPr>
              <a:t> yang </a:t>
            </a:r>
            <a:r>
              <a:rPr lang="en-US" sz="3500" b="1" dirty="0" err="1">
                <a:solidFill>
                  <a:srgbClr val="FF0000"/>
                </a:solidFill>
                <a:latin typeface="Comic Sans MS" pitchFamily="66" charset="0"/>
              </a:rPr>
              <a:t>saling</a:t>
            </a:r>
            <a:r>
              <a:rPr lang="en-US" sz="3500" b="1" dirty="0">
                <a:solidFill>
                  <a:srgbClr val="FF0000"/>
                </a:solidFill>
                <a:latin typeface="Comic Sans MS" pitchFamily="66" charset="0"/>
              </a:rPr>
              <a:t> </a:t>
            </a:r>
            <a:r>
              <a:rPr lang="en-US" sz="3500" b="1" dirty="0" err="1">
                <a:solidFill>
                  <a:srgbClr val="FF0000"/>
                </a:solidFill>
                <a:latin typeface="Comic Sans MS" pitchFamily="66" charset="0"/>
              </a:rPr>
              <a:t>berkaitan</a:t>
            </a:r>
            <a:r>
              <a:rPr lang="en-US" sz="3500" b="1" dirty="0">
                <a:solidFill>
                  <a:srgbClr val="FF0000"/>
                </a:solidFill>
                <a:latin typeface="Comic Sans MS" pitchFamily="66" charset="0"/>
              </a:rPr>
              <a:t>, yang </a:t>
            </a:r>
            <a:r>
              <a:rPr lang="en-US" sz="3500" b="1" dirty="0" err="1">
                <a:solidFill>
                  <a:srgbClr val="FF0000"/>
                </a:solidFill>
                <a:latin typeface="Comic Sans MS" pitchFamily="66" charset="0"/>
              </a:rPr>
              <a:t>diharapkan</a:t>
            </a:r>
            <a:r>
              <a:rPr lang="en-US" sz="3500" b="1" dirty="0">
                <a:solidFill>
                  <a:srgbClr val="FF0000"/>
                </a:solidFill>
                <a:latin typeface="Comic Sans MS" pitchFamily="66" charset="0"/>
              </a:rPr>
              <a:t> </a:t>
            </a:r>
            <a:r>
              <a:rPr lang="en-US" sz="3500" b="1" dirty="0" err="1">
                <a:solidFill>
                  <a:srgbClr val="FF0000"/>
                </a:solidFill>
                <a:latin typeface="Comic Sans MS" pitchFamily="66" charset="0"/>
              </a:rPr>
              <a:t>dapat</a:t>
            </a:r>
            <a:r>
              <a:rPr lang="en-US" sz="3500" b="1" dirty="0">
                <a:solidFill>
                  <a:srgbClr val="FF0000"/>
                </a:solidFill>
                <a:latin typeface="Comic Sans MS" pitchFamily="66" charset="0"/>
              </a:rPr>
              <a:t> </a:t>
            </a:r>
            <a:r>
              <a:rPr lang="en-US" sz="3500" b="1" dirty="0" err="1">
                <a:solidFill>
                  <a:srgbClr val="FF0000"/>
                </a:solidFill>
                <a:latin typeface="Comic Sans MS" pitchFamily="66" charset="0"/>
              </a:rPr>
              <a:t>menghasilkan</a:t>
            </a:r>
            <a:r>
              <a:rPr lang="en-US" sz="3500" b="1" dirty="0">
                <a:solidFill>
                  <a:srgbClr val="FF0000"/>
                </a:solidFill>
                <a:latin typeface="Comic Sans MS" pitchFamily="66" charset="0"/>
              </a:rPr>
              <a:t> </a:t>
            </a:r>
            <a:r>
              <a:rPr lang="en-US" sz="3500" b="1" dirty="0" err="1">
                <a:solidFill>
                  <a:srgbClr val="FF0000"/>
                </a:solidFill>
                <a:latin typeface="Comic Sans MS" pitchFamily="66" charset="0"/>
              </a:rPr>
              <a:t>standar-standar</a:t>
            </a:r>
            <a:r>
              <a:rPr lang="en-US" sz="3500" b="1" dirty="0">
                <a:solidFill>
                  <a:srgbClr val="FF0000"/>
                </a:solidFill>
                <a:latin typeface="Comic Sans MS" pitchFamily="66" charset="0"/>
              </a:rPr>
              <a:t> yang </a:t>
            </a:r>
            <a:r>
              <a:rPr lang="en-US" sz="3500" b="1" dirty="0" err="1">
                <a:solidFill>
                  <a:srgbClr val="FF0000"/>
                </a:solidFill>
                <a:latin typeface="Comic Sans MS" pitchFamily="66" charset="0"/>
              </a:rPr>
              <a:t>konsisten</a:t>
            </a:r>
            <a:r>
              <a:rPr lang="en-US" sz="3500" b="1" dirty="0">
                <a:solidFill>
                  <a:srgbClr val="FF0000"/>
                </a:solidFill>
                <a:latin typeface="Comic Sans MS" pitchFamily="66" charset="0"/>
              </a:rPr>
              <a:t> </a:t>
            </a:r>
            <a:r>
              <a:rPr lang="en-US" sz="3500" b="1" dirty="0" err="1">
                <a:solidFill>
                  <a:srgbClr val="FF0000"/>
                </a:solidFill>
                <a:latin typeface="Comic Sans MS" pitchFamily="66" charset="0"/>
              </a:rPr>
              <a:t>dan</a:t>
            </a:r>
            <a:r>
              <a:rPr lang="en-US" sz="3500" b="1" dirty="0">
                <a:solidFill>
                  <a:srgbClr val="FF0000"/>
                </a:solidFill>
                <a:latin typeface="Comic Sans MS" pitchFamily="66" charset="0"/>
              </a:rPr>
              <a:t> </a:t>
            </a:r>
            <a:r>
              <a:rPr lang="en-US" sz="3500" b="1" dirty="0" err="1">
                <a:solidFill>
                  <a:srgbClr val="FF0000"/>
                </a:solidFill>
                <a:latin typeface="Comic Sans MS" pitchFamily="66" charset="0"/>
              </a:rPr>
              <a:t>memberi</a:t>
            </a:r>
            <a:r>
              <a:rPr lang="en-US" sz="3500" b="1" dirty="0">
                <a:solidFill>
                  <a:srgbClr val="FF0000"/>
                </a:solidFill>
                <a:latin typeface="Comic Sans MS" pitchFamily="66" charset="0"/>
              </a:rPr>
              <a:t> </a:t>
            </a:r>
            <a:r>
              <a:rPr lang="en-US" sz="3500" b="1" dirty="0" err="1">
                <a:solidFill>
                  <a:srgbClr val="FF0000"/>
                </a:solidFill>
                <a:latin typeface="Comic Sans MS" pitchFamily="66" charset="0"/>
              </a:rPr>
              <a:t>pedoman</a:t>
            </a:r>
            <a:r>
              <a:rPr lang="en-US" sz="3500" b="1" dirty="0">
                <a:solidFill>
                  <a:srgbClr val="FF0000"/>
                </a:solidFill>
                <a:latin typeface="Comic Sans MS" pitchFamily="66" charset="0"/>
              </a:rPr>
              <a:t> </a:t>
            </a:r>
            <a:r>
              <a:rPr lang="en-US" sz="3500" b="1" dirty="0" err="1">
                <a:solidFill>
                  <a:srgbClr val="FF0000"/>
                </a:solidFill>
                <a:latin typeface="Comic Sans MS" pitchFamily="66" charset="0"/>
              </a:rPr>
              <a:t>tentang</a:t>
            </a:r>
            <a:r>
              <a:rPr lang="en-US" sz="3500" b="1" dirty="0">
                <a:solidFill>
                  <a:srgbClr val="FF0000"/>
                </a:solidFill>
                <a:latin typeface="Comic Sans MS" pitchFamily="66" charset="0"/>
              </a:rPr>
              <a:t> </a:t>
            </a:r>
            <a:r>
              <a:rPr lang="en-US" sz="3500" b="1" dirty="0" err="1">
                <a:solidFill>
                  <a:srgbClr val="FF0000"/>
                </a:solidFill>
                <a:latin typeface="Comic Sans MS" pitchFamily="66" charset="0"/>
              </a:rPr>
              <a:t>jenis</a:t>
            </a:r>
            <a:r>
              <a:rPr lang="en-US" sz="3500" b="1" dirty="0">
                <a:solidFill>
                  <a:srgbClr val="FF0000"/>
                </a:solidFill>
                <a:latin typeface="Comic Sans MS" pitchFamily="66" charset="0"/>
              </a:rPr>
              <a:t>, </a:t>
            </a:r>
            <a:r>
              <a:rPr lang="en-US" sz="3500" b="1" dirty="0" err="1">
                <a:solidFill>
                  <a:srgbClr val="FF0000"/>
                </a:solidFill>
                <a:latin typeface="Comic Sans MS" pitchFamily="66" charset="0"/>
              </a:rPr>
              <a:t>fungsi</a:t>
            </a:r>
            <a:r>
              <a:rPr lang="en-US" sz="3500" b="1" dirty="0">
                <a:solidFill>
                  <a:srgbClr val="FF0000"/>
                </a:solidFill>
                <a:latin typeface="Comic Sans MS" pitchFamily="66" charset="0"/>
              </a:rPr>
              <a:t> </a:t>
            </a:r>
            <a:r>
              <a:rPr lang="en-US" sz="3500" b="1" dirty="0" err="1">
                <a:solidFill>
                  <a:srgbClr val="FF0000"/>
                </a:solidFill>
                <a:latin typeface="Comic Sans MS" pitchFamily="66" charset="0"/>
              </a:rPr>
              <a:t>dan</a:t>
            </a:r>
            <a:r>
              <a:rPr lang="en-US" sz="3500" b="1" dirty="0">
                <a:solidFill>
                  <a:srgbClr val="FF0000"/>
                </a:solidFill>
                <a:latin typeface="Comic Sans MS" pitchFamily="66" charset="0"/>
              </a:rPr>
              <a:t> </a:t>
            </a:r>
            <a:r>
              <a:rPr lang="en-US" sz="3500" b="1" dirty="0" err="1">
                <a:solidFill>
                  <a:srgbClr val="FF0000"/>
                </a:solidFill>
                <a:latin typeface="Comic Sans MS" pitchFamily="66" charset="0"/>
              </a:rPr>
              <a:t>keterbatasan</a:t>
            </a:r>
            <a:r>
              <a:rPr lang="en-US" sz="3500" b="1" dirty="0">
                <a:solidFill>
                  <a:srgbClr val="FF0000"/>
                </a:solidFill>
                <a:latin typeface="Comic Sans MS" pitchFamily="66" charset="0"/>
              </a:rPr>
              <a:t> </a:t>
            </a:r>
            <a:r>
              <a:rPr lang="en-US" sz="3500" b="1" dirty="0" err="1">
                <a:solidFill>
                  <a:srgbClr val="FF0000"/>
                </a:solidFill>
                <a:latin typeface="Comic Sans MS" pitchFamily="66" charset="0"/>
              </a:rPr>
              <a:t>akuntansi</a:t>
            </a:r>
            <a:r>
              <a:rPr lang="en-US" sz="3500" b="1" dirty="0">
                <a:solidFill>
                  <a:srgbClr val="FF0000"/>
                </a:solidFill>
                <a:latin typeface="Comic Sans MS" pitchFamily="66" charset="0"/>
              </a:rPr>
              <a:t> </a:t>
            </a:r>
            <a:r>
              <a:rPr lang="en-US" sz="3500" b="1" dirty="0" err="1">
                <a:solidFill>
                  <a:srgbClr val="FF0000"/>
                </a:solidFill>
                <a:latin typeface="Comic Sans MS" pitchFamily="66" charset="0"/>
              </a:rPr>
              <a:t>keuangan</a:t>
            </a:r>
            <a:r>
              <a:rPr lang="en-US" sz="3500" b="1" dirty="0">
                <a:solidFill>
                  <a:srgbClr val="FF0000"/>
                </a:solidFill>
                <a:latin typeface="Comic Sans MS" pitchFamily="66" charset="0"/>
              </a:rPr>
              <a:t> </a:t>
            </a:r>
            <a:r>
              <a:rPr lang="en-US" sz="3500" b="1" dirty="0" err="1">
                <a:solidFill>
                  <a:srgbClr val="FF0000"/>
                </a:solidFill>
                <a:latin typeface="Comic Sans MS" pitchFamily="66" charset="0"/>
              </a:rPr>
              <a:t>dan</a:t>
            </a:r>
            <a:r>
              <a:rPr lang="en-US" sz="3500" b="1" dirty="0">
                <a:solidFill>
                  <a:srgbClr val="FF0000"/>
                </a:solidFill>
                <a:latin typeface="Comic Sans MS" pitchFamily="66" charset="0"/>
              </a:rPr>
              <a:t> </a:t>
            </a:r>
            <a:r>
              <a:rPr lang="en-US" sz="3500" b="1" dirty="0" err="1">
                <a:solidFill>
                  <a:srgbClr val="FF0000"/>
                </a:solidFill>
                <a:latin typeface="Comic Sans MS" pitchFamily="66" charset="0"/>
              </a:rPr>
              <a:t>pelaporan</a:t>
            </a:r>
            <a:r>
              <a:rPr lang="en-US" sz="3500" b="1" dirty="0">
                <a:solidFill>
                  <a:srgbClr val="FF0000"/>
                </a:solidFill>
                <a:latin typeface="Comic Sans MS" pitchFamily="66" charset="0"/>
              </a:rPr>
              <a:t> </a:t>
            </a:r>
            <a:r>
              <a:rPr lang="en-US" sz="3500" b="1" dirty="0" err="1">
                <a:solidFill>
                  <a:srgbClr val="FF0000"/>
                </a:solidFill>
                <a:latin typeface="Comic Sans MS" pitchFamily="66" charset="0"/>
              </a:rPr>
              <a:t>keuangan</a:t>
            </a:r>
            <a:r>
              <a:rPr lang="en-US" sz="3500" b="1" dirty="0">
                <a:solidFill>
                  <a:srgbClr val="FF0000"/>
                </a:solidFill>
                <a:latin typeface="Comic Sans MS" pitchFamily="66" charset="0"/>
              </a:rPr>
              <a:t> (FASB, 1978)</a:t>
            </a:r>
            <a:r>
              <a:rPr lang="en-US" sz="3500" b="1" dirty="0">
                <a:latin typeface="Comic Sans MS" pitchFamily="66" charset="0"/>
              </a:rPr>
              <a:t> </a:t>
            </a:r>
            <a:endParaRPr lang="id-ID" sz="3500" b="1" dirty="0" smtClean="0">
              <a:latin typeface="Comic Sans MS" pitchFamily="66" charset="0"/>
            </a:endParaRPr>
          </a:p>
          <a:p>
            <a:pPr algn="just">
              <a:buFont typeface="Wingdings" pitchFamily="2" charset="2"/>
              <a:buChar char="Ø"/>
            </a:pPr>
            <a:r>
              <a:rPr lang="id-ID" sz="3500" b="1" dirty="0">
                <a:latin typeface="Comic Sans MS" pitchFamily="66" charset="0"/>
              </a:rPr>
              <a:t> </a:t>
            </a:r>
            <a:r>
              <a:rPr lang="en-US" sz="3500" b="1" dirty="0" err="1" smtClean="0">
                <a:solidFill>
                  <a:srgbClr val="FF0000"/>
                </a:solidFill>
                <a:latin typeface="Comic Sans MS" pitchFamily="66" charset="0"/>
              </a:rPr>
              <a:t>merupakan</a:t>
            </a:r>
            <a:r>
              <a:rPr lang="en-US" sz="3500" b="1" dirty="0" smtClean="0">
                <a:solidFill>
                  <a:srgbClr val="FF0000"/>
                </a:solidFill>
                <a:latin typeface="Comic Sans MS" pitchFamily="66" charset="0"/>
              </a:rPr>
              <a:t> </a:t>
            </a:r>
            <a:r>
              <a:rPr lang="en-US" sz="3500" b="1" dirty="0" err="1" smtClean="0">
                <a:solidFill>
                  <a:srgbClr val="FF0000"/>
                </a:solidFill>
                <a:latin typeface="Comic Sans MS" pitchFamily="66" charset="0"/>
              </a:rPr>
              <a:t>dasar</a:t>
            </a:r>
            <a:r>
              <a:rPr lang="en-US" sz="3500" b="1" dirty="0" smtClean="0">
                <a:solidFill>
                  <a:srgbClr val="FF0000"/>
                </a:solidFill>
                <a:latin typeface="Comic Sans MS" pitchFamily="66" charset="0"/>
              </a:rPr>
              <a:t> </a:t>
            </a:r>
            <a:r>
              <a:rPr lang="en-US" sz="3500" b="1" dirty="0" err="1" smtClean="0">
                <a:solidFill>
                  <a:srgbClr val="FF0000"/>
                </a:solidFill>
                <a:latin typeface="Comic Sans MS" pitchFamily="66" charset="0"/>
              </a:rPr>
              <a:t>untuk</a:t>
            </a:r>
            <a:r>
              <a:rPr lang="en-US" sz="3500" b="1" dirty="0" smtClean="0">
                <a:solidFill>
                  <a:srgbClr val="FF0000"/>
                </a:solidFill>
                <a:latin typeface="Comic Sans MS" pitchFamily="66" charset="0"/>
              </a:rPr>
              <a:t> </a:t>
            </a:r>
            <a:r>
              <a:rPr lang="en-US" sz="3500" b="1" dirty="0" err="1" smtClean="0">
                <a:solidFill>
                  <a:srgbClr val="FF0000"/>
                </a:solidFill>
                <a:latin typeface="Comic Sans MS" pitchFamily="66" charset="0"/>
              </a:rPr>
              <a:t>merumuskan</a:t>
            </a:r>
            <a:r>
              <a:rPr lang="en-US" sz="3500" b="1" dirty="0" smtClean="0">
                <a:solidFill>
                  <a:srgbClr val="FF0000"/>
                </a:solidFill>
                <a:latin typeface="Comic Sans MS" pitchFamily="66" charset="0"/>
              </a:rPr>
              <a:t> </a:t>
            </a:r>
            <a:r>
              <a:rPr lang="en-US" sz="3500" b="1" dirty="0" err="1" smtClean="0">
                <a:solidFill>
                  <a:srgbClr val="FF0000"/>
                </a:solidFill>
                <a:latin typeface="Comic Sans MS" pitchFamily="66" charset="0"/>
              </a:rPr>
              <a:t>konsep-konsep</a:t>
            </a:r>
            <a:r>
              <a:rPr lang="en-US" sz="3500" b="1" dirty="0" smtClean="0">
                <a:solidFill>
                  <a:srgbClr val="FF0000"/>
                </a:solidFill>
                <a:latin typeface="Comic Sans MS" pitchFamily="66" charset="0"/>
              </a:rPr>
              <a:t> yang </a:t>
            </a:r>
            <a:r>
              <a:rPr lang="en-US" sz="3500" b="1" dirty="0" err="1" smtClean="0">
                <a:solidFill>
                  <a:srgbClr val="FF0000"/>
                </a:solidFill>
                <a:latin typeface="Comic Sans MS" pitchFamily="66" charset="0"/>
              </a:rPr>
              <a:t>mendasari</a:t>
            </a:r>
            <a:r>
              <a:rPr lang="en-US" sz="3500" b="1" dirty="0" smtClean="0">
                <a:solidFill>
                  <a:srgbClr val="FF0000"/>
                </a:solidFill>
                <a:latin typeface="Comic Sans MS" pitchFamily="66" charset="0"/>
              </a:rPr>
              <a:t> </a:t>
            </a:r>
            <a:r>
              <a:rPr lang="en-US" sz="3500" b="1" dirty="0" err="1" smtClean="0">
                <a:solidFill>
                  <a:srgbClr val="FF0000"/>
                </a:solidFill>
                <a:latin typeface="Comic Sans MS" pitchFamily="66" charset="0"/>
              </a:rPr>
              <a:t>penyusunan</a:t>
            </a:r>
            <a:r>
              <a:rPr lang="en-US" sz="3500" b="1" dirty="0" smtClean="0">
                <a:solidFill>
                  <a:srgbClr val="FF0000"/>
                </a:solidFill>
                <a:latin typeface="Comic Sans MS" pitchFamily="66" charset="0"/>
              </a:rPr>
              <a:t> </a:t>
            </a:r>
            <a:r>
              <a:rPr lang="en-US" sz="3500" b="1" dirty="0" err="1" smtClean="0">
                <a:solidFill>
                  <a:srgbClr val="FF0000"/>
                </a:solidFill>
                <a:latin typeface="Comic Sans MS" pitchFamily="66" charset="0"/>
              </a:rPr>
              <a:t>dan</a:t>
            </a:r>
            <a:r>
              <a:rPr lang="en-US" sz="3500" b="1" dirty="0" smtClean="0">
                <a:solidFill>
                  <a:srgbClr val="FF0000"/>
                </a:solidFill>
                <a:latin typeface="Comic Sans MS" pitchFamily="66" charset="0"/>
              </a:rPr>
              <a:t> </a:t>
            </a:r>
            <a:r>
              <a:rPr lang="en-US" sz="3500" b="1" dirty="0" err="1" smtClean="0">
                <a:solidFill>
                  <a:srgbClr val="FF0000"/>
                </a:solidFill>
                <a:latin typeface="Comic Sans MS" pitchFamily="66" charset="0"/>
              </a:rPr>
              <a:t>penyajian</a:t>
            </a:r>
            <a:r>
              <a:rPr lang="en-US" sz="3500" b="1" dirty="0" smtClean="0">
                <a:solidFill>
                  <a:srgbClr val="FF0000"/>
                </a:solidFill>
                <a:latin typeface="Comic Sans MS" pitchFamily="66" charset="0"/>
              </a:rPr>
              <a:t> </a:t>
            </a:r>
            <a:r>
              <a:rPr lang="en-US" sz="3500" b="1" dirty="0" err="1" smtClean="0">
                <a:solidFill>
                  <a:srgbClr val="FF0000"/>
                </a:solidFill>
                <a:latin typeface="Comic Sans MS" pitchFamily="66" charset="0"/>
              </a:rPr>
              <a:t>laporan</a:t>
            </a:r>
            <a:r>
              <a:rPr lang="en-US" sz="3500" b="1" dirty="0" smtClean="0">
                <a:solidFill>
                  <a:srgbClr val="FF0000"/>
                </a:solidFill>
                <a:latin typeface="Comic Sans MS" pitchFamily="66" charset="0"/>
              </a:rPr>
              <a:t> </a:t>
            </a:r>
            <a:r>
              <a:rPr lang="en-US" sz="3500" b="1" dirty="0" err="1" smtClean="0">
                <a:solidFill>
                  <a:srgbClr val="FF0000"/>
                </a:solidFill>
                <a:latin typeface="Comic Sans MS" pitchFamily="66" charset="0"/>
              </a:rPr>
              <a:t>keuangan</a:t>
            </a:r>
            <a:r>
              <a:rPr lang="en-US" sz="3500" b="1" dirty="0" smtClean="0">
                <a:solidFill>
                  <a:srgbClr val="FF0000"/>
                </a:solidFill>
                <a:latin typeface="Comic Sans MS" pitchFamily="66" charset="0"/>
              </a:rPr>
              <a:t> </a:t>
            </a:r>
            <a:r>
              <a:rPr lang="en-US" sz="3500" b="1" dirty="0" err="1" smtClean="0">
                <a:solidFill>
                  <a:srgbClr val="FF0000"/>
                </a:solidFill>
                <a:latin typeface="Comic Sans MS" pitchFamily="66" charset="0"/>
              </a:rPr>
              <a:t>bagi</a:t>
            </a:r>
            <a:r>
              <a:rPr lang="en-US" sz="3500" b="1" dirty="0" smtClean="0">
                <a:solidFill>
                  <a:srgbClr val="FF0000"/>
                </a:solidFill>
                <a:latin typeface="Comic Sans MS" pitchFamily="66" charset="0"/>
              </a:rPr>
              <a:t> </a:t>
            </a:r>
            <a:r>
              <a:rPr lang="en-US" sz="3500" b="1" dirty="0" err="1" smtClean="0">
                <a:solidFill>
                  <a:srgbClr val="FF0000"/>
                </a:solidFill>
                <a:latin typeface="Comic Sans MS" pitchFamily="66" charset="0"/>
              </a:rPr>
              <a:t>para</a:t>
            </a:r>
            <a:r>
              <a:rPr lang="en-US" sz="3500" b="1" dirty="0" smtClean="0">
                <a:solidFill>
                  <a:srgbClr val="FF0000"/>
                </a:solidFill>
                <a:latin typeface="Comic Sans MS" pitchFamily="66" charset="0"/>
              </a:rPr>
              <a:t> </a:t>
            </a:r>
            <a:r>
              <a:rPr lang="en-US" sz="3500" b="1" dirty="0" err="1" smtClean="0">
                <a:solidFill>
                  <a:srgbClr val="FF0000"/>
                </a:solidFill>
                <a:latin typeface="Comic Sans MS" pitchFamily="66" charset="0"/>
              </a:rPr>
              <a:t>pemakai</a:t>
            </a:r>
            <a:r>
              <a:rPr lang="en-US" sz="3500" b="1" dirty="0" smtClean="0">
                <a:solidFill>
                  <a:srgbClr val="FF0000"/>
                </a:solidFill>
                <a:latin typeface="Comic Sans MS" pitchFamily="66" charset="0"/>
              </a:rPr>
              <a:t> </a:t>
            </a:r>
            <a:r>
              <a:rPr lang="en-US" sz="3500" b="1" dirty="0" err="1" smtClean="0">
                <a:solidFill>
                  <a:srgbClr val="FF0000"/>
                </a:solidFill>
                <a:latin typeface="Comic Sans MS" pitchFamily="66" charset="0"/>
              </a:rPr>
              <a:t>ekstern</a:t>
            </a:r>
            <a:r>
              <a:rPr lang="en-US" sz="3500" b="1" dirty="0" smtClean="0">
                <a:solidFill>
                  <a:srgbClr val="FF0000"/>
                </a:solidFill>
                <a:latin typeface="Comic Sans MS" pitchFamily="66" charset="0"/>
              </a:rPr>
              <a:t>.</a:t>
            </a:r>
            <a:endParaRPr lang="id-ID" sz="3500" b="1" dirty="0" smtClean="0">
              <a:solidFill>
                <a:srgbClr val="FF0000"/>
              </a:solidFill>
              <a:latin typeface="Comic Sans MS" pitchFamily="66" charset="0"/>
            </a:endParaRPr>
          </a:p>
          <a:p>
            <a:pPr algn="just">
              <a:buFont typeface="Wingdings" pitchFamily="2" charset="2"/>
              <a:buChar char="Ø"/>
            </a:pPr>
            <a:r>
              <a:rPr lang="id-ID" sz="3500" b="1" dirty="0" smtClean="0">
                <a:solidFill>
                  <a:srgbClr val="FF0000"/>
                </a:solidFill>
                <a:latin typeface="Comic Sans MS" pitchFamily="66" charset="0"/>
              </a:rPr>
              <a:t>Meletakkan pondasi untuk memecahkan persoalan besar dalam akuntansi</a:t>
            </a:r>
            <a:endParaRPr lang="en-US" sz="3500" b="1" dirty="0" smtClean="0">
              <a:solidFill>
                <a:srgbClr val="FF0000"/>
              </a:solidFill>
              <a:latin typeface="Comic Sans MS" pitchFamily="66" charset="0"/>
            </a:endParaRPr>
          </a:p>
          <a:p>
            <a:pPr algn="just"/>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533400" y="1398588"/>
            <a:ext cx="8229600" cy="582612"/>
          </a:xfrm>
          <a:prstGeom prst="rect">
            <a:avLst/>
          </a:prstGeom>
          <a:noFill/>
          <a:ln w="28575" cap="sq">
            <a:noFill/>
            <a:miter lim="800000"/>
            <a:headEnd type="none" w="sm" len="sm"/>
            <a:tailEnd type="none" w="sm" len="sm"/>
          </a:ln>
        </p:spPr>
        <p:txBody>
          <a:bodyPr>
            <a:spAutoFit/>
          </a:bodyPr>
          <a:lstStyle/>
          <a:p>
            <a:pPr marL="350838" indent="-350838" algn="l">
              <a:lnSpc>
                <a:spcPct val="115000"/>
              </a:lnSpc>
              <a:spcBef>
                <a:spcPct val="30000"/>
              </a:spcBef>
              <a:buSzPct val="80000"/>
            </a:pPr>
            <a:r>
              <a:rPr lang="en-US" sz="2800" b="1">
                <a:solidFill>
                  <a:srgbClr val="800000"/>
                </a:solidFill>
                <a:latin typeface="Comic Sans MS" pitchFamily="66" charset="0"/>
              </a:rPr>
              <a:t>Karakteristik Kualitatif</a:t>
            </a:r>
            <a:endParaRPr lang="en-US">
              <a:latin typeface="Comic Sans MS" pitchFamily="66" charset="0"/>
            </a:endParaRPr>
          </a:p>
        </p:txBody>
      </p:sp>
      <p:sp>
        <p:nvSpPr>
          <p:cNvPr id="15363" name="Text Box 3"/>
          <p:cNvSpPr txBox="1">
            <a:spLocks noChangeArrowheads="1"/>
          </p:cNvSpPr>
          <p:nvPr/>
        </p:nvSpPr>
        <p:spPr bwMode="auto">
          <a:xfrm>
            <a:off x="838200" y="2111375"/>
            <a:ext cx="8001000" cy="3031664"/>
          </a:xfrm>
          <a:prstGeom prst="rect">
            <a:avLst/>
          </a:prstGeom>
          <a:noFill/>
          <a:ln w="28575" cap="sq">
            <a:noFill/>
            <a:miter lim="800000"/>
            <a:headEnd type="none" w="sm" len="sm"/>
            <a:tailEnd type="none" w="sm" len="sm"/>
          </a:ln>
        </p:spPr>
        <p:txBody>
          <a:bodyPr wrap="square">
            <a:spAutoFit/>
          </a:bodyPr>
          <a:lstStyle/>
          <a:p>
            <a:pPr algn="just">
              <a:lnSpc>
                <a:spcPct val="115000"/>
              </a:lnSpc>
              <a:spcBef>
                <a:spcPct val="30000"/>
              </a:spcBef>
              <a:buSzPct val="80000"/>
            </a:pPr>
            <a:r>
              <a:rPr lang="en-US" sz="2800" dirty="0">
                <a:latin typeface="Comic Sans MS" pitchFamily="66" charset="0"/>
              </a:rPr>
              <a:t>“FASB </a:t>
            </a:r>
            <a:r>
              <a:rPr lang="en-US" sz="2800" dirty="0" err="1">
                <a:latin typeface="Comic Sans MS" pitchFamily="66" charset="0"/>
              </a:rPr>
              <a:t>mengidentifikasi</a:t>
            </a:r>
            <a:r>
              <a:rPr lang="en-US" sz="2800" dirty="0">
                <a:latin typeface="Comic Sans MS" pitchFamily="66" charset="0"/>
              </a:rPr>
              <a:t> </a:t>
            </a:r>
            <a:r>
              <a:rPr lang="en-US" sz="2800" b="1" dirty="0" err="1">
                <a:solidFill>
                  <a:srgbClr val="800000"/>
                </a:solidFill>
                <a:latin typeface="Comic Sans MS" pitchFamily="66" charset="0"/>
              </a:rPr>
              <a:t>Karakteristik</a:t>
            </a:r>
            <a:r>
              <a:rPr lang="en-US" sz="2800" b="1" dirty="0">
                <a:solidFill>
                  <a:srgbClr val="800000"/>
                </a:solidFill>
                <a:latin typeface="Comic Sans MS" pitchFamily="66" charset="0"/>
              </a:rPr>
              <a:t> </a:t>
            </a:r>
            <a:r>
              <a:rPr lang="en-US" sz="2800" b="1" dirty="0" err="1">
                <a:solidFill>
                  <a:srgbClr val="800000"/>
                </a:solidFill>
                <a:latin typeface="Comic Sans MS" pitchFamily="66" charset="0"/>
              </a:rPr>
              <a:t>Kualitatif</a:t>
            </a:r>
            <a:r>
              <a:rPr lang="en-US" sz="2800" dirty="0">
                <a:latin typeface="Comic Sans MS" pitchFamily="66" charset="0"/>
              </a:rPr>
              <a:t> </a:t>
            </a:r>
            <a:r>
              <a:rPr lang="en-US" sz="2800" dirty="0" err="1">
                <a:latin typeface="Comic Sans MS" pitchFamily="66" charset="0"/>
              </a:rPr>
              <a:t>dari</a:t>
            </a:r>
            <a:r>
              <a:rPr lang="en-US" sz="2800" dirty="0">
                <a:latin typeface="Comic Sans MS" pitchFamily="66" charset="0"/>
              </a:rPr>
              <a:t> </a:t>
            </a:r>
            <a:r>
              <a:rPr lang="en-US" sz="2800" dirty="0" err="1">
                <a:latin typeface="Comic Sans MS" pitchFamily="66" charset="0"/>
              </a:rPr>
              <a:t>informasi</a:t>
            </a:r>
            <a:r>
              <a:rPr lang="en-US" sz="2800" dirty="0">
                <a:latin typeface="Comic Sans MS" pitchFamily="66" charset="0"/>
              </a:rPr>
              <a:t> </a:t>
            </a:r>
            <a:r>
              <a:rPr lang="en-US" sz="2800" dirty="0" err="1">
                <a:latin typeface="Comic Sans MS" pitchFamily="66" charset="0"/>
              </a:rPr>
              <a:t>akuntansi</a:t>
            </a:r>
            <a:r>
              <a:rPr lang="en-US" sz="2800" dirty="0">
                <a:latin typeface="Comic Sans MS" pitchFamily="66" charset="0"/>
              </a:rPr>
              <a:t> yang </a:t>
            </a:r>
            <a:r>
              <a:rPr lang="en-US" sz="2800" dirty="0" err="1">
                <a:latin typeface="Comic Sans MS" pitchFamily="66" charset="0"/>
              </a:rPr>
              <a:t>membedakan</a:t>
            </a:r>
            <a:r>
              <a:rPr lang="en-US" sz="2800" dirty="0">
                <a:latin typeface="Comic Sans MS" pitchFamily="66" charset="0"/>
              </a:rPr>
              <a:t> </a:t>
            </a:r>
            <a:r>
              <a:rPr lang="en-US" sz="2800" dirty="0" err="1">
                <a:latin typeface="Comic Sans MS" pitchFamily="66" charset="0"/>
              </a:rPr>
              <a:t>informasi</a:t>
            </a:r>
            <a:r>
              <a:rPr lang="en-US" sz="2800" dirty="0">
                <a:latin typeface="Comic Sans MS" pitchFamily="66" charset="0"/>
              </a:rPr>
              <a:t> </a:t>
            </a:r>
            <a:r>
              <a:rPr lang="en-US" sz="2800" dirty="0" err="1">
                <a:latin typeface="Comic Sans MS" pitchFamily="66" charset="0"/>
              </a:rPr>
              <a:t>lebih</a:t>
            </a:r>
            <a:r>
              <a:rPr lang="en-US" sz="2800" dirty="0">
                <a:latin typeface="Comic Sans MS" pitchFamily="66" charset="0"/>
              </a:rPr>
              <a:t> </a:t>
            </a:r>
            <a:r>
              <a:rPr lang="en-US" sz="2800" dirty="0" err="1">
                <a:latin typeface="Comic Sans MS" pitchFamily="66" charset="0"/>
              </a:rPr>
              <a:t>baik</a:t>
            </a:r>
            <a:r>
              <a:rPr lang="en-US" sz="2800" dirty="0">
                <a:latin typeface="Comic Sans MS" pitchFamily="66" charset="0"/>
              </a:rPr>
              <a:t> (</a:t>
            </a:r>
            <a:r>
              <a:rPr lang="en-US" sz="2800" dirty="0" err="1">
                <a:latin typeface="Comic Sans MS" pitchFamily="66" charset="0"/>
              </a:rPr>
              <a:t>lebih</a:t>
            </a:r>
            <a:r>
              <a:rPr lang="en-US" sz="2800" dirty="0">
                <a:latin typeface="Comic Sans MS" pitchFamily="66" charset="0"/>
              </a:rPr>
              <a:t> </a:t>
            </a:r>
            <a:r>
              <a:rPr lang="en-US" sz="2800" dirty="0" err="1">
                <a:latin typeface="Comic Sans MS" pitchFamily="66" charset="0"/>
              </a:rPr>
              <a:t>berguna</a:t>
            </a:r>
            <a:r>
              <a:rPr lang="en-US" sz="2800" dirty="0">
                <a:latin typeface="Comic Sans MS" pitchFamily="66" charset="0"/>
              </a:rPr>
              <a:t>) </a:t>
            </a:r>
            <a:r>
              <a:rPr lang="en-US" sz="2800" dirty="0" err="1">
                <a:latin typeface="Comic Sans MS" pitchFamily="66" charset="0"/>
              </a:rPr>
              <a:t>dari</a:t>
            </a:r>
            <a:r>
              <a:rPr lang="en-US" sz="2800" dirty="0">
                <a:latin typeface="Comic Sans MS" pitchFamily="66" charset="0"/>
              </a:rPr>
              <a:t> </a:t>
            </a:r>
            <a:r>
              <a:rPr lang="en-US" sz="2800" dirty="0" err="1">
                <a:latin typeface="Comic Sans MS" pitchFamily="66" charset="0"/>
              </a:rPr>
              <a:t>informasi</a:t>
            </a:r>
            <a:r>
              <a:rPr lang="en-US" sz="2800" dirty="0">
                <a:latin typeface="Comic Sans MS" pitchFamily="66" charset="0"/>
              </a:rPr>
              <a:t> inferior (</a:t>
            </a:r>
            <a:r>
              <a:rPr lang="en-US" sz="2800" dirty="0" err="1">
                <a:latin typeface="Comic Sans MS" pitchFamily="66" charset="0"/>
              </a:rPr>
              <a:t>kurang</a:t>
            </a:r>
            <a:r>
              <a:rPr lang="en-US" sz="2800" dirty="0">
                <a:latin typeface="Comic Sans MS" pitchFamily="66" charset="0"/>
              </a:rPr>
              <a:t> </a:t>
            </a:r>
            <a:r>
              <a:rPr lang="en-US" sz="2800" dirty="0" err="1">
                <a:latin typeface="Comic Sans MS" pitchFamily="66" charset="0"/>
              </a:rPr>
              <a:t>berguna</a:t>
            </a:r>
            <a:r>
              <a:rPr lang="en-US" sz="2800" dirty="0">
                <a:latin typeface="Comic Sans MS" pitchFamily="66" charset="0"/>
              </a:rPr>
              <a:t>) </a:t>
            </a:r>
            <a:r>
              <a:rPr lang="en-US" sz="2800" dirty="0" err="1">
                <a:latin typeface="Comic Sans MS" pitchFamily="66" charset="0"/>
              </a:rPr>
              <a:t>untuk</a:t>
            </a:r>
            <a:r>
              <a:rPr lang="en-US" sz="2800" dirty="0">
                <a:latin typeface="Comic Sans MS" pitchFamily="66" charset="0"/>
              </a:rPr>
              <a:t> </a:t>
            </a:r>
            <a:r>
              <a:rPr lang="en-US" sz="2800" dirty="0" err="1">
                <a:latin typeface="Comic Sans MS" pitchFamily="66" charset="0"/>
              </a:rPr>
              <a:t>maksud</a:t>
            </a:r>
            <a:r>
              <a:rPr lang="en-US" sz="2800" dirty="0">
                <a:latin typeface="Comic Sans MS" pitchFamily="66" charset="0"/>
              </a:rPr>
              <a:t> </a:t>
            </a:r>
            <a:r>
              <a:rPr lang="en-US" sz="2800" dirty="0" err="1">
                <a:latin typeface="Comic Sans MS" pitchFamily="66" charset="0"/>
              </a:rPr>
              <a:t>pengambilan-keputusan</a:t>
            </a:r>
            <a:r>
              <a:rPr lang="en-US" sz="2800" dirty="0">
                <a:latin typeface="Comic Sans MS" pitchFamily="66" charset="0"/>
              </a:rPr>
              <a:t>.”</a:t>
            </a:r>
          </a:p>
        </p:txBody>
      </p:sp>
      <p:sp>
        <p:nvSpPr>
          <p:cNvPr id="279556" name="Rectangle 4"/>
          <p:cNvSpPr>
            <a:spLocks noGrp="1" noChangeArrowheads="1"/>
          </p:cNvSpPr>
          <p:nvPr>
            <p:ph type="title"/>
          </p:nvPr>
        </p:nvSpPr>
        <p:spPr>
          <a:xfrm>
            <a:off x="457200" y="457200"/>
            <a:ext cx="8229600" cy="560388"/>
          </a:xfrm>
          <a:solidFill>
            <a:srgbClr val="005B88"/>
          </a:solidFill>
          <a:ln cap="flat"/>
        </p:spPr>
        <p:txBody>
          <a:bodyPr/>
          <a:lstStyle/>
          <a:p>
            <a:pPr marL="109538" algn="ctr">
              <a:defRPr/>
            </a:pPr>
            <a:r>
              <a:rPr lang="en-US" sz="2600" i="1" dirty="0" smtClean="0">
                <a:solidFill>
                  <a:schemeClr val="bg1"/>
                </a:solidFill>
                <a:latin typeface="Comic Sans MS" pitchFamily="66" charset="0"/>
              </a:rPr>
              <a:t>Tingkat </a:t>
            </a:r>
            <a:r>
              <a:rPr lang="en-US" sz="2600" i="1" dirty="0" err="1" smtClean="0">
                <a:solidFill>
                  <a:schemeClr val="bg1"/>
                </a:solidFill>
                <a:latin typeface="Comic Sans MS" pitchFamily="66" charset="0"/>
              </a:rPr>
              <a:t>Kedua</a:t>
            </a:r>
            <a:r>
              <a:rPr lang="en-US" sz="2600" i="1" dirty="0" smtClean="0">
                <a:solidFill>
                  <a:schemeClr val="bg1"/>
                </a:solidFill>
                <a:latin typeface="Comic Sans MS" pitchFamily="66" charset="0"/>
              </a:rPr>
              <a:t>: </a:t>
            </a:r>
            <a:r>
              <a:rPr lang="en-US" sz="2600" i="1" dirty="0" err="1" smtClean="0">
                <a:solidFill>
                  <a:schemeClr val="bg1"/>
                </a:solidFill>
                <a:latin typeface="Comic Sans MS" pitchFamily="66" charset="0"/>
              </a:rPr>
              <a:t>Konsep-konsep</a:t>
            </a:r>
            <a:r>
              <a:rPr lang="en-US" sz="2600" i="1" dirty="0" smtClean="0">
                <a:solidFill>
                  <a:schemeClr val="bg1"/>
                </a:solidFill>
                <a:latin typeface="Comic Sans MS" pitchFamily="66" charset="0"/>
              </a:rPr>
              <a:t> Fundamental</a:t>
            </a:r>
          </a:p>
        </p:txBody>
      </p:sp>
      <p:sp>
        <p:nvSpPr>
          <p:cNvPr id="279557" name="Text Box 5"/>
          <p:cNvSpPr txBox="1">
            <a:spLocks noChangeArrowheads="1"/>
          </p:cNvSpPr>
          <p:nvPr/>
        </p:nvSpPr>
        <p:spPr bwMode="auto">
          <a:xfrm>
            <a:off x="1371600" y="6369050"/>
            <a:ext cx="7620000" cy="336550"/>
          </a:xfrm>
          <a:prstGeom prst="rect">
            <a:avLst/>
          </a:prstGeom>
          <a:solidFill>
            <a:schemeClr val="bg1"/>
          </a:solidFill>
          <a:ln w="19050">
            <a:noFill/>
            <a:miter lim="800000"/>
            <a:headEnd/>
            <a:tailEnd/>
          </a:ln>
          <a:effectLst/>
        </p:spPr>
        <p:txBody>
          <a:bodyPr>
            <a:spAutoFit/>
          </a:bodyPr>
          <a:lstStyle/>
          <a:p>
            <a:pPr marL="457200" indent="-457200" algn="r">
              <a:spcBef>
                <a:spcPct val="50000"/>
              </a:spcBef>
              <a:defRPr/>
            </a:pPr>
            <a:r>
              <a:rPr lang="en-US" sz="1600" b="1" i="1">
                <a:solidFill>
                  <a:schemeClr val="bg2"/>
                </a:solidFill>
                <a:effectLst>
                  <a:outerShdw blurRad="38100" dist="38100" dir="2700000" algn="tl">
                    <a:srgbClr val="C0C0C0"/>
                  </a:outerShdw>
                </a:effectLst>
                <a:latin typeface="Comic Sans MS" pitchFamily="66" charset="0"/>
              </a:rPr>
              <a:t>LO 4  Identify the qualitative characteristics of accounting information.</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152400" y="228600"/>
            <a:ext cx="8839200" cy="6400800"/>
          </a:xfrm>
        </p:spPr>
        <p:txBody>
          <a:bodyPr/>
          <a:lstStyle/>
          <a:p>
            <a:pPr algn="just"/>
            <a:r>
              <a:rPr lang="en-US" sz="2400" dirty="0">
                <a:solidFill>
                  <a:schemeClr val="hlink"/>
                </a:solidFill>
              </a:rPr>
              <a:t>No.2 </a:t>
            </a:r>
            <a:r>
              <a:rPr lang="en-US" sz="2400" dirty="0" err="1">
                <a:solidFill>
                  <a:schemeClr val="hlink"/>
                </a:solidFill>
              </a:rPr>
              <a:t>yaitu</a:t>
            </a:r>
            <a:r>
              <a:rPr lang="en-US" sz="2400" dirty="0">
                <a:solidFill>
                  <a:schemeClr val="hlink"/>
                </a:solidFill>
              </a:rPr>
              <a:t> : Qualitative </a:t>
            </a:r>
            <a:r>
              <a:rPr lang="en-US" sz="2400" dirty="0" err="1">
                <a:solidFill>
                  <a:schemeClr val="hlink"/>
                </a:solidFill>
              </a:rPr>
              <a:t>Caharacteristics</a:t>
            </a:r>
            <a:r>
              <a:rPr lang="en-US" sz="2400" dirty="0">
                <a:solidFill>
                  <a:schemeClr val="hlink"/>
                </a:solidFill>
              </a:rPr>
              <a:t> of Accounting Information</a:t>
            </a:r>
            <a:r>
              <a:rPr lang="en-US" dirty="0">
                <a:solidFill>
                  <a:schemeClr val="hlink"/>
                </a:solidFill>
              </a:rPr>
              <a:t> </a:t>
            </a:r>
          </a:p>
          <a:p>
            <a:pPr algn="just">
              <a:buFontTx/>
              <a:buNone/>
            </a:pPr>
            <a:r>
              <a:rPr lang="en-US" dirty="0">
                <a:solidFill>
                  <a:schemeClr val="hlink"/>
                </a:solidFill>
              </a:rPr>
              <a:t>	</a:t>
            </a:r>
            <a:r>
              <a:rPr lang="en-US" sz="2400" dirty="0">
                <a:solidFill>
                  <a:schemeClr val="hlink"/>
                </a:solidFill>
              </a:rPr>
              <a:t>- </a:t>
            </a:r>
            <a:r>
              <a:rPr lang="en-US" sz="2400" dirty="0" err="1">
                <a:solidFill>
                  <a:schemeClr val="hlink"/>
                </a:solidFill>
              </a:rPr>
              <a:t>Karakteristik</a:t>
            </a:r>
            <a:r>
              <a:rPr lang="en-US" sz="2400" dirty="0">
                <a:solidFill>
                  <a:schemeClr val="hlink"/>
                </a:solidFill>
              </a:rPr>
              <a:t> </a:t>
            </a:r>
            <a:r>
              <a:rPr lang="en-US" sz="2400" dirty="0" err="1">
                <a:solidFill>
                  <a:schemeClr val="hlink"/>
                </a:solidFill>
              </a:rPr>
              <a:t>kualitatif</a:t>
            </a:r>
            <a:r>
              <a:rPr lang="en-US" sz="2400" dirty="0">
                <a:solidFill>
                  <a:schemeClr val="hlink"/>
                </a:solidFill>
              </a:rPr>
              <a:t> </a:t>
            </a:r>
            <a:r>
              <a:rPr lang="en-US" sz="2400" dirty="0" err="1">
                <a:solidFill>
                  <a:schemeClr val="hlink"/>
                </a:solidFill>
              </a:rPr>
              <a:t>dari</a:t>
            </a:r>
            <a:r>
              <a:rPr lang="en-US" sz="2400" dirty="0">
                <a:solidFill>
                  <a:schemeClr val="hlink"/>
                </a:solidFill>
              </a:rPr>
              <a:t> </a:t>
            </a:r>
            <a:r>
              <a:rPr lang="en-US" sz="2400" dirty="0" err="1">
                <a:solidFill>
                  <a:schemeClr val="hlink"/>
                </a:solidFill>
              </a:rPr>
              <a:t>informasi</a:t>
            </a:r>
            <a:endParaRPr lang="en-US" sz="2400" dirty="0">
              <a:solidFill>
                <a:schemeClr val="hlink"/>
              </a:solidFill>
            </a:endParaRPr>
          </a:p>
          <a:p>
            <a:pPr algn="just">
              <a:buFontTx/>
              <a:buNone/>
            </a:pPr>
            <a:r>
              <a:rPr lang="en-US" sz="2400" dirty="0">
                <a:solidFill>
                  <a:schemeClr val="hlink"/>
                </a:solidFill>
              </a:rPr>
              <a:t>	</a:t>
            </a:r>
            <a:r>
              <a:rPr lang="en-US" sz="2800" dirty="0" err="1" smtClean="0">
                <a:solidFill>
                  <a:schemeClr val="hlink"/>
                </a:solidFill>
              </a:rPr>
              <a:t>Karakteristik</a:t>
            </a:r>
            <a:r>
              <a:rPr lang="en-US" sz="2800" dirty="0" smtClean="0">
                <a:solidFill>
                  <a:schemeClr val="hlink"/>
                </a:solidFill>
              </a:rPr>
              <a:t> </a:t>
            </a:r>
            <a:r>
              <a:rPr lang="en-US" sz="2800" dirty="0" err="1">
                <a:solidFill>
                  <a:schemeClr val="hlink"/>
                </a:solidFill>
              </a:rPr>
              <a:t>kualitatif</a:t>
            </a:r>
            <a:r>
              <a:rPr lang="en-US" sz="2800" dirty="0">
                <a:solidFill>
                  <a:schemeClr val="hlink"/>
                </a:solidFill>
              </a:rPr>
              <a:t> </a:t>
            </a:r>
            <a:r>
              <a:rPr lang="en-US" sz="2800" dirty="0" err="1">
                <a:solidFill>
                  <a:schemeClr val="hlink"/>
                </a:solidFill>
              </a:rPr>
              <a:t>dari</a:t>
            </a:r>
            <a:r>
              <a:rPr lang="en-US" sz="2800" dirty="0">
                <a:solidFill>
                  <a:schemeClr val="hlink"/>
                </a:solidFill>
              </a:rPr>
              <a:t> </a:t>
            </a:r>
            <a:r>
              <a:rPr lang="en-US" sz="2800" dirty="0" err="1">
                <a:solidFill>
                  <a:schemeClr val="hlink"/>
                </a:solidFill>
              </a:rPr>
              <a:t>informasi</a:t>
            </a:r>
            <a:r>
              <a:rPr lang="en-US" sz="2800" dirty="0">
                <a:solidFill>
                  <a:schemeClr val="hlink"/>
                </a:solidFill>
              </a:rPr>
              <a:t> yang </a:t>
            </a:r>
            <a:r>
              <a:rPr lang="en-US" sz="2800" dirty="0" err="1">
                <a:solidFill>
                  <a:schemeClr val="hlink"/>
                </a:solidFill>
              </a:rPr>
              <a:t>disajikan</a:t>
            </a:r>
            <a:r>
              <a:rPr lang="en-US" sz="2800" dirty="0">
                <a:solidFill>
                  <a:schemeClr val="hlink"/>
                </a:solidFill>
              </a:rPr>
              <a:t> </a:t>
            </a:r>
            <a:r>
              <a:rPr lang="en-US" sz="2800" dirty="0" err="1" smtClean="0">
                <a:solidFill>
                  <a:schemeClr val="hlink"/>
                </a:solidFill>
              </a:rPr>
              <a:t>dalam</a:t>
            </a:r>
            <a:r>
              <a:rPr lang="en-US" sz="2800" dirty="0" smtClean="0">
                <a:solidFill>
                  <a:schemeClr val="hlink"/>
                </a:solidFill>
              </a:rPr>
              <a:t> </a:t>
            </a:r>
            <a:r>
              <a:rPr lang="en-US" sz="2800" dirty="0" err="1">
                <a:solidFill>
                  <a:schemeClr val="hlink"/>
                </a:solidFill>
              </a:rPr>
              <a:t>laporan</a:t>
            </a:r>
            <a:r>
              <a:rPr lang="en-US" sz="2800" dirty="0">
                <a:solidFill>
                  <a:schemeClr val="hlink"/>
                </a:solidFill>
              </a:rPr>
              <a:t> </a:t>
            </a:r>
            <a:r>
              <a:rPr lang="en-US" sz="2800" dirty="0" err="1">
                <a:solidFill>
                  <a:schemeClr val="hlink"/>
                </a:solidFill>
              </a:rPr>
              <a:t>keuangan</a:t>
            </a:r>
            <a:r>
              <a:rPr lang="en-US" sz="2800" dirty="0">
                <a:solidFill>
                  <a:schemeClr val="hlink"/>
                </a:solidFill>
              </a:rPr>
              <a:t> </a:t>
            </a:r>
            <a:r>
              <a:rPr lang="en-US" sz="2800" dirty="0" err="1">
                <a:solidFill>
                  <a:schemeClr val="hlink"/>
                </a:solidFill>
              </a:rPr>
              <a:t>merupakan</a:t>
            </a:r>
            <a:r>
              <a:rPr lang="en-US" sz="2800" dirty="0">
                <a:solidFill>
                  <a:schemeClr val="hlink"/>
                </a:solidFill>
              </a:rPr>
              <a:t> </a:t>
            </a:r>
            <a:r>
              <a:rPr lang="en-US" sz="2800" dirty="0" err="1">
                <a:solidFill>
                  <a:schemeClr val="hlink"/>
                </a:solidFill>
              </a:rPr>
              <a:t>faktor</a:t>
            </a:r>
            <a:r>
              <a:rPr lang="en-US" sz="2800" dirty="0">
                <a:solidFill>
                  <a:schemeClr val="hlink"/>
                </a:solidFill>
              </a:rPr>
              <a:t> </a:t>
            </a:r>
            <a:r>
              <a:rPr lang="en-US" sz="2800" dirty="0" err="1">
                <a:solidFill>
                  <a:schemeClr val="hlink"/>
                </a:solidFill>
              </a:rPr>
              <a:t>penting</a:t>
            </a:r>
            <a:r>
              <a:rPr lang="en-US" sz="2800" dirty="0">
                <a:solidFill>
                  <a:schemeClr val="hlink"/>
                </a:solidFill>
              </a:rPr>
              <a:t> 	yang </a:t>
            </a:r>
            <a:r>
              <a:rPr lang="en-US" sz="2800" dirty="0" err="1">
                <a:solidFill>
                  <a:schemeClr val="hlink"/>
                </a:solidFill>
              </a:rPr>
              <a:t>harus</a:t>
            </a:r>
            <a:r>
              <a:rPr lang="en-US" sz="2800" dirty="0">
                <a:solidFill>
                  <a:schemeClr val="hlink"/>
                </a:solidFill>
              </a:rPr>
              <a:t> </a:t>
            </a:r>
            <a:r>
              <a:rPr lang="en-US" sz="2800" dirty="0" err="1">
                <a:solidFill>
                  <a:schemeClr val="hlink"/>
                </a:solidFill>
              </a:rPr>
              <a:t>diperhatikan</a:t>
            </a:r>
            <a:r>
              <a:rPr lang="en-US" sz="2800" dirty="0">
                <a:solidFill>
                  <a:schemeClr val="hlink"/>
                </a:solidFill>
              </a:rPr>
              <a:t> </a:t>
            </a:r>
            <a:r>
              <a:rPr lang="en-US" sz="2800" dirty="0" err="1">
                <a:solidFill>
                  <a:schemeClr val="hlink"/>
                </a:solidFill>
              </a:rPr>
              <a:t>dalam</a:t>
            </a:r>
            <a:r>
              <a:rPr lang="en-US" sz="2800" dirty="0">
                <a:solidFill>
                  <a:schemeClr val="hlink"/>
                </a:solidFill>
              </a:rPr>
              <a:t> </a:t>
            </a:r>
            <a:r>
              <a:rPr lang="en-US" sz="2800" dirty="0" err="1">
                <a:solidFill>
                  <a:schemeClr val="hlink"/>
                </a:solidFill>
              </a:rPr>
              <a:t>menyajikan</a:t>
            </a:r>
            <a:r>
              <a:rPr lang="en-US" sz="2800" dirty="0">
                <a:solidFill>
                  <a:schemeClr val="hlink"/>
                </a:solidFill>
              </a:rPr>
              <a:t> </a:t>
            </a:r>
            <a:r>
              <a:rPr lang="en-US" sz="2800" dirty="0" err="1">
                <a:solidFill>
                  <a:schemeClr val="hlink"/>
                </a:solidFill>
              </a:rPr>
              <a:t>laporan</a:t>
            </a:r>
            <a:r>
              <a:rPr lang="en-US" sz="2800" dirty="0">
                <a:solidFill>
                  <a:schemeClr val="hlink"/>
                </a:solidFill>
              </a:rPr>
              <a:t> </a:t>
            </a:r>
            <a:r>
              <a:rPr lang="en-US" sz="2800" dirty="0" err="1" smtClean="0">
                <a:solidFill>
                  <a:schemeClr val="hlink"/>
                </a:solidFill>
              </a:rPr>
              <a:t>keuangan</a:t>
            </a:r>
            <a:r>
              <a:rPr lang="en-US" sz="2800" dirty="0">
                <a:solidFill>
                  <a:schemeClr val="hlink"/>
                </a:solidFill>
              </a:rPr>
              <a:t>. FASB </a:t>
            </a:r>
            <a:r>
              <a:rPr lang="en-US" sz="2800" dirty="0" err="1">
                <a:solidFill>
                  <a:schemeClr val="hlink"/>
                </a:solidFill>
              </a:rPr>
              <a:t>dan</a:t>
            </a:r>
            <a:r>
              <a:rPr lang="en-US" sz="2800" dirty="0">
                <a:solidFill>
                  <a:schemeClr val="hlink"/>
                </a:solidFill>
              </a:rPr>
              <a:t> SFAC No. 2 </a:t>
            </a:r>
            <a:r>
              <a:rPr lang="en-US" sz="2800" dirty="0" err="1">
                <a:solidFill>
                  <a:schemeClr val="hlink"/>
                </a:solidFill>
              </a:rPr>
              <a:t>menyebutkan</a:t>
            </a:r>
            <a:r>
              <a:rPr lang="en-US" sz="2800" dirty="0">
                <a:solidFill>
                  <a:schemeClr val="hlink"/>
                </a:solidFill>
              </a:rPr>
              <a:t> </a:t>
            </a:r>
            <a:r>
              <a:rPr lang="en-US" sz="2800" dirty="0" err="1">
                <a:solidFill>
                  <a:schemeClr val="hlink"/>
                </a:solidFill>
              </a:rPr>
              <a:t>bahwa</a:t>
            </a:r>
            <a:r>
              <a:rPr lang="en-US" sz="2800" dirty="0">
                <a:solidFill>
                  <a:schemeClr val="hlink"/>
                </a:solidFill>
              </a:rPr>
              <a:t> </a:t>
            </a:r>
            <a:r>
              <a:rPr lang="en-US" sz="2800" dirty="0" err="1" smtClean="0">
                <a:solidFill>
                  <a:schemeClr val="hlink"/>
                </a:solidFill>
              </a:rPr>
              <a:t>karakteristik</a:t>
            </a:r>
            <a:r>
              <a:rPr lang="en-US" sz="2800" dirty="0" smtClean="0">
                <a:solidFill>
                  <a:schemeClr val="hlink"/>
                </a:solidFill>
              </a:rPr>
              <a:t> </a:t>
            </a:r>
            <a:r>
              <a:rPr lang="en-US" sz="2800" dirty="0" err="1">
                <a:solidFill>
                  <a:schemeClr val="hlink"/>
                </a:solidFill>
              </a:rPr>
              <a:t>kualitatif</a:t>
            </a:r>
            <a:r>
              <a:rPr lang="en-US" sz="2800" dirty="0">
                <a:solidFill>
                  <a:schemeClr val="hlink"/>
                </a:solidFill>
              </a:rPr>
              <a:t> </a:t>
            </a:r>
            <a:r>
              <a:rPr lang="en-US" sz="2800" dirty="0" err="1">
                <a:solidFill>
                  <a:schemeClr val="hlink"/>
                </a:solidFill>
              </a:rPr>
              <a:t>dimaksudkan</a:t>
            </a:r>
            <a:r>
              <a:rPr lang="en-US" sz="2800" dirty="0">
                <a:solidFill>
                  <a:schemeClr val="hlink"/>
                </a:solidFill>
              </a:rPr>
              <a:t> </a:t>
            </a:r>
            <a:r>
              <a:rPr lang="en-US" sz="2800" dirty="0" err="1">
                <a:solidFill>
                  <a:schemeClr val="hlink"/>
                </a:solidFill>
              </a:rPr>
              <a:t>untuk</a:t>
            </a:r>
            <a:r>
              <a:rPr lang="en-US" sz="2800" dirty="0">
                <a:solidFill>
                  <a:schemeClr val="hlink"/>
                </a:solidFill>
              </a:rPr>
              <a:t> </a:t>
            </a:r>
            <a:r>
              <a:rPr lang="en-US" sz="2800" dirty="0" err="1">
                <a:solidFill>
                  <a:schemeClr val="hlink"/>
                </a:solidFill>
              </a:rPr>
              <a:t>memberi</a:t>
            </a:r>
            <a:r>
              <a:rPr lang="en-US" sz="2800" dirty="0">
                <a:solidFill>
                  <a:schemeClr val="hlink"/>
                </a:solidFill>
              </a:rPr>
              <a:t> 	</a:t>
            </a:r>
            <a:r>
              <a:rPr lang="en-US" sz="2800" dirty="0" err="1">
                <a:solidFill>
                  <a:schemeClr val="hlink"/>
                </a:solidFill>
              </a:rPr>
              <a:t>kreteria</a:t>
            </a:r>
            <a:r>
              <a:rPr lang="en-US" sz="2800" dirty="0">
                <a:solidFill>
                  <a:schemeClr val="hlink"/>
                </a:solidFill>
              </a:rPr>
              <a:t> </a:t>
            </a:r>
            <a:r>
              <a:rPr lang="en-US" sz="2800" dirty="0" err="1">
                <a:solidFill>
                  <a:schemeClr val="hlink"/>
                </a:solidFill>
              </a:rPr>
              <a:t>dasar</a:t>
            </a:r>
            <a:r>
              <a:rPr lang="en-US" sz="2800" dirty="0">
                <a:solidFill>
                  <a:schemeClr val="hlink"/>
                </a:solidFill>
              </a:rPr>
              <a:t> </a:t>
            </a:r>
            <a:r>
              <a:rPr lang="en-US" sz="2800" dirty="0" err="1">
                <a:solidFill>
                  <a:schemeClr val="hlink"/>
                </a:solidFill>
              </a:rPr>
              <a:t>dalam</a:t>
            </a:r>
            <a:r>
              <a:rPr lang="en-US" sz="2800" dirty="0">
                <a:solidFill>
                  <a:schemeClr val="hlink"/>
                </a:solidFill>
              </a:rPr>
              <a:t> </a:t>
            </a:r>
            <a:r>
              <a:rPr lang="en-US" sz="2800" dirty="0" err="1">
                <a:solidFill>
                  <a:schemeClr val="hlink"/>
                </a:solidFill>
              </a:rPr>
              <a:t>memilih</a:t>
            </a:r>
            <a:r>
              <a:rPr lang="en-US" sz="2800" dirty="0">
                <a:solidFill>
                  <a:schemeClr val="hlink"/>
                </a:solidFill>
              </a:rPr>
              <a:t> : a) </a:t>
            </a:r>
            <a:r>
              <a:rPr lang="en-US" sz="2800" dirty="0" err="1">
                <a:solidFill>
                  <a:schemeClr val="hlink"/>
                </a:solidFill>
              </a:rPr>
              <a:t>alternatif</a:t>
            </a:r>
            <a:r>
              <a:rPr lang="en-US" sz="2800" dirty="0">
                <a:solidFill>
                  <a:schemeClr val="hlink"/>
                </a:solidFill>
              </a:rPr>
              <a:t> </a:t>
            </a:r>
            <a:r>
              <a:rPr lang="en-US" sz="2800" dirty="0" err="1">
                <a:solidFill>
                  <a:schemeClr val="hlink"/>
                </a:solidFill>
              </a:rPr>
              <a:t>metode</a:t>
            </a:r>
            <a:r>
              <a:rPr lang="en-US" sz="2800" dirty="0">
                <a:solidFill>
                  <a:schemeClr val="hlink"/>
                </a:solidFill>
              </a:rPr>
              <a:t> 	</a:t>
            </a:r>
            <a:r>
              <a:rPr lang="en-US" sz="2800" dirty="0" err="1">
                <a:solidFill>
                  <a:schemeClr val="hlink"/>
                </a:solidFill>
              </a:rPr>
              <a:t>akuntansi</a:t>
            </a:r>
            <a:r>
              <a:rPr lang="en-US" sz="2800" dirty="0">
                <a:solidFill>
                  <a:schemeClr val="hlink"/>
                </a:solidFill>
              </a:rPr>
              <a:t> </a:t>
            </a:r>
            <a:r>
              <a:rPr lang="en-US" sz="2800" dirty="0" err="1">
                <a:solidFill>
                  <a:schemeClr val="hlink"/>
                </a:solidFill>
              </a:rPr>
              <a:t>dan</a:t>
            </a:r>
            <a:r>
              <a:rPr lang="en-US" sz="2800" dirty="0">
                <a:solidFill>
                  <a:schemeClr val="hlink"/>
                </a:solidFill>
              </a:rPr>
              <a:t> </a:t>
            </a:r>
            <a:r>
              <a:rPr lang="en-US" sz="2800" dirty="0" err="1">
                <a:solidFill>
                  <a:schemeClr val="hlink"/>
                </a:solidFill>
              </a:rPr>
              <a:t>pelaporan</a:t>
            </a:r>
            <a:r>
              <a:rPr lang="en-US" sz="2800" dirty="0">
                <a:solidFill>
                  <a:schemeClr val="hlink"/>
                </a:solidFill>
              </a:rPr>
              <a:t> </a:t>
            </a:r>
            <a:r>
              <a:rPr lang="en-US" sz="2800" dirty="0" err="1">
                <a:solidFill>
                  <a:schemeClr val="hlink"/>
                </a:solidFill>
              </a:rPr>
              <a:t>keuangan</a:t>
            </a:r>
            <a:r>
              <a:rPr lang="en-US" sz="2800" dirty="0">
                <a:solidFill>
                  <a:schemeClr val="hlink"/>
                </a:solidFill>
              </a:rPr>
              <a:t>, b) </a:t>
            </a:r>
            <a:r>
              <a:rPr lang="en-US" sz="2800" dirty="0" err="1">
                <a:solidFill>
                  <a:schemeClr val="hlink"/>
                </a:solidFill>
              </a:rPr>
              <a:t>persyaratan</a:t>
            </a:r>
            <a:r>
              <a:rPr lang="en-US" sz="2800" dirty="0">
                <a:solidFill>
                  <a:schemeClr val="hlink"/>
                </a:solidFill>
              </a:rPr>
              <a:t> 	</a:t>
            </a:r>
            <a:r>
              <a:rPr lang="en-US" sz="2800" dirty="0" err="1">
                <a:solidFill>
                  <a:schemeClr val="hlink"/>
                </a:solidFill>
              </a:rPr>
              <a:t>pengungkapan</a:t>
            </a:r>
            <a:r>
              <a:rPr lang="en-US" sz="2800" dirty="0">
                <a:solidFill>
                  <a:schemeClr val="hlink"/>
                </a:solidFill>
              </a:rPr>
              <a:t> (</a:t>
            </a:r>
            <a:r>
              <a:rPr lang="en-US" sz="2800" dirty="0" smtClean="0">
                <a:solidFill>
                  <a:schemeClr val="hlink"/>
                </a:solidFill>
              </a:rPr>
              <a:t>disclosure)</a:t>
            </a:r>
            <a:r>
              <a:rPr lang="id-ID" sz="2800" dirty="0" smtClean="0">
                <a:solidFill>
                  <a:schemeClr val="hlink"/>
                </a:solidFill>
              </a:rPr>
              <a:t>.  </a:t>
            </a:r>
            <a:r>
              <a:rPr lang="en-US" sz="2800" dirty="0" err="1" smtClean="0">
                <a:solidFill>
                  <a:schemeClr val="hlink"/>
                </a:solidFill>
              </a:rPr>
              <a:t>Pada</a:t>
            </a:r>
            <a:r>
              <a:rPr lang="en-US" sz="2800" dirty="0" smtClean="0">
                <a:solidFill>
                  <a:schemeClr val="hlink"/>
                </a:solidFill>
              </a:rPr>
              <a:t> </a:t>
            </a:r>
            <a:r>
              <a:rPr lang="en-US" sz="2800" dirty="0" err="1">
                <a:solidFill>
                  <a:schemeClr val="hlink"/>
                </a:solidFill>
              </a:rPr>
              <a:t>dasarnya</a:t>
            </a:r>
            <a:r>
              <a:rPr lang="en-US" sz="2800" dirty="0">
                <a:solidFill>
                  <a:schemeClr val="hlink"/>
                </a:solidFill>
              </a:rPr>
              <a:t> </a:t>
            </a:r>
            <a:r>
              <a:rPr lang="en-US" sz="2800" dirty="0" err="1">
                <a:solidFill>
                  <a:schemeClr val="hlink"/>
                </a:solidFill>
              </a:rPr>
              <a:t>kreteria</a:t>
            </a:r>
            <a:r>
              <a:rPr lang="en-US" sz="2800" dirty="0">
                <a:solidFill>
                  <a:schemeClr val="hlink"/>
                </a:solidFill>
              </a:rPr>
              <a:t> </a:t>
            </a:r>
            <a:r>
              <a:rPr lang="en-US" sz="2800" dirty="0" err="1" smtClean="0">
                <a:solidFill>
                  <a:schemeClr val="hlink"/>
                </a:solidFill>
              </a:rPr>
              <a:t>tersebut</a:t>
            </a:r>
            <a:r>
              <a:rPr lang="id-ID" sz="2800" dirty="0" smtClean="0">
                <a:solidFill>
                  <a:schemeClr val="hlink"/>
                </a:solidFill>
              </a:rPr>
              <a:t> </a:t>
            </a:r>
            <a:r>
              <a:rPr lang="en-US" sz="2800" dirty="0" err="1" smtClean="0">
                <a:solidFill>
                  <a:schemeClr val="hlink"/>
                </a:solidFill>
              </a:rPr>
              <a:t>gunakan</a:t>
            </a:r>
            <a:r>
              <a:rPr lang="en-US" sz="2800" dirty="0" smtClean="0">
                <a:solidFill>
                  <a:schemeClr val="hlink"/>
                </a:solidFill>
              </a:rPr>
              <a:t> </a:t>
            </a:r>
            <a:r>
              <a:rPr lang="en-US" sz="2800" dirty="0" err="1">
                <a:solidFill>
                  <a:schemeClr val="hlink"/>
                </a:solidFill>
              </a:rPr>
              <a:t>untuk</a:t>
            </a:r>
            <a:r>
              <a:rPr lang="en-US" sz="2800" dirty="0">
                <a:solidFill>
                  <a:schemeClr val="hlink"/>
                </a:solidFill>
              </a:rPr>
              <a:t> </a:t>
            </a:r>
            <a:r>
              <a:rPr lang="en-US" sz="2800" dirty="0" err="1" smtClean="0">
                <a:solidFill>
                  <a:schemeClr val="hlink"/>
                </a:solidFill>
              </a:rPr>
              <a:t>menunjukkan</a:t>
            </a:r>
            <a:r>
              <a:rPr lang="en-US" sz="2800" dirty="0" smtClean="0">
                <a:solidFill>
                  <a:schemeClr val="hlink"/>
                </a:solidFill>
              </a:rPr>
              <a:t> </a:t>
            </a:r>
            <a:r>
              <a:rPr lang="en-US" sz="2800" dirty="0" err="1">
                <a:solidFill>
                  <a:schemeClr val="hlink"/>
                </a:solidFill>
              </a:rPr>
              <a:t>jenis</a:t>
            </a:r>
            <a:r>
              <a:rPr lang="en-US" sz="2800" dirty="0">
                <a:solidFill>
                  <a:schemeClr val="hlink"/>
                </a:solidFill>
              </a:rPr>
              <a:t> </a:t>
            </a:r>
            <a:r>
              <a:rPr lang="en-US" sz="2800" dirty="0" err="1">
                <a:solidFill>
                  <a:schemeClr val="hlink"/>
                </a:solidFill>
              </a:rPr>
              <a:t>informasi</a:t>
            </a:r>
            <a:r>
              <a:rPr lang="en-US" sz="2800" dirty="0">
                <a:solidFill>
                  <a:schemeClr val="hlink"/>
                </a:solidFill>
              </a:rPr>
              <a:t> </a:t>
            </a:r>
            <a:r>
              <a:rPr lang="en-US" sz="2800" dirty="0" smtClean="0">
                <a:solidFill>
                  <a:schemeClr val="hlink"/>
                </a:solidFill>
              </a:rPr>
              <a:t>yang </a:t>
            </a:r>
            <a:r>
              <a:rPr lang="en-US" sz="2800" dirty="0" err="1">
                <a:solidFill>
                  <a:schemeClr val="hlink"/>
                </a:solidFill>
              </a:rPr>
              <a:t>relevan</a:t>
            </a:r>
            <a:r>
              <a:rPr lang="en-US" sz="2800" dirty="0">
                <a:solidFill>
                  <a:schemeClr val="hlink"/>
                </a:solidFill>
              </a:rPr>
              <a:t> </a:t>
            </a:r>
            <a:r>
              <a:rPr lang="en-US" sz="2800" dirty="0" err="1">
                <a:solidFill>
                  <a:schemeClr val="hlink"/>
                </a:solidFill>
              </a:rPr>
              <a:t>dan</a:t>
            </a:r>
            <a:r>
              <a:rPr lang="en-US" sz="2800" dirty="0">
                <a:solidFill>
                  <a:schemeClr val="hlink"/>
                </a:solidFill>
              </a:rPr>
              <a:t> </a:t>
            </a:r>
            <a:r>
              <a:rPr lang="en-US" sz="2800" dirty="0" err="1" smtClean="0">
                <a:solidFill>
                  <a:schemeClr val="hlink"/>
                </a:solidFill>
              </a:rPr>
              <a:t>bermanfaat</a:t>
            </a:r>
            <a:r>
              <a:rPr lang="en-US" sz="2800" dirty="0" smtClean="0">
                <a:solidFill>
                  <a:schemeClr val="hlink"/>
                </a:solidFill>
              </a:rPr>
              <a:t> </a:t>
            </a:r>
            <a:r>
              <a:rPr lang="en-US" sz="2800" dirty="0" err="1">
                <a:solidFill>
                  <a:schemeClr val="hlink"/>
                </a:solidFill>
              </a:rPr>
              <a:t>dalam</a:t>
            </a:r>
            <a:r>
              <a:rPr lang="en-US" sz="2800" dirty="0">
                <a:solidFill>
                  <a:schemeClr val="hlink"/>
                </a:solidFill>
              </a:rPr>
              <a:t> </a:t>
            </a:r>
            <a:r>
              <a:rPr lang="en-US" sz="2800" dirty="0" err="1" smtClean="0">
                <a:solidFill>
                  <a:schemeClr val="hlink"/>
                </a:solidFill>
              </a:rPr>
              <a:t>pengambilan</a:t>
            </a:r>
            <a:r>
              <a:rPr lang="id-ID" sz="2800" dirty="0" smtClean="0">
                <a:solidFill>
                  <a:schemeClr val="hlink"/>
                </a:solidFill>
              </a:rPr>
              <a:t> </a:t>
            </a:r>
            <a:r>
              <a:rPr lang="en-US" sz="2800" dirty="0" err="1" smtClean="0">
                <a:solidFill>
                  <a:schemeClr val="hlink"/>
                </a:solidFill>
              </a:rPr>
              <a:t>keputusan</a:t>
            </a:r>
            <a:r>
              <a:rPr lang="en-US" sz="2400" dirty="0">
                <a:solidFill>
                  <a:schemeClr val="hlink"/>
                </a:solidFill>
              </a:rPr>
              <a:t>.</a:t>
            </a:r>
            <a:r>
              <a:rPr lang="en-US" dirty="0">
                <a:solidFill>
                  <a:schemeClr val="hlink"/>
                </a:solidFill>
              </a:rPr>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228600" y="228600"/>
            <a:ext cx="8763000" cy="6324600"/>
          </a:xfrm>
        </p:spPr>
        <p:txBody>
          <a:bodyPr/>
          <a:lstStyle/>
          <a:p>
            <a:pPr algn="just">
              <a:lnSpc>
                <a:spcPct val="90000"/>
              </a:lnSpc>
              <a:buFontTx/>
              <a:buNone/>
            </a:pPr>
            <a:r>
              <a:rPr lang="en-US">
                <a:solidFill>
                  <a:srgbClr val="FF0066"/>
                </a:solidFill>
              </a:rPr>
              <a:t>	Kegunaan (usefulness) bagi pengambilan keputusan dipandang sebagai kualitas informasi yang paling penting. Relevant dan keandalan (reliability) adalah dua kualitas primer yang berkaitan dengan tiga kualitas lainnya (tepat waktu, nilai prediksi dan nilai umpan balik). Daya banding (comparability) dan Konsistensi (consistency) adalah kualitas sekunder. Akhirnya, pertimbangan biaya manfaat (cost-benefit) dan materialitas merupakan kendala dan kriteria yang digunakan untuk mengakui informasi akuntansi.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2" name="Rectangle 4"/>
          <p:cNvSpPr>
            <a:spLocks noGrp="1" noChangeArrowheads="1"/>
          </p:cNvSpPr>
          <p:nvPr>
            <p:ph type="title"/>
          </p:nvPr>
        </p:nvSpPr>
        <p:spPr>
          <a:xfrm>
            <a:off x="457200" y="457200"/>
            <a:ext cx="8229600" cy="560388"/>
          </a:xfrm>
          <a:solidFill>
            <a:srgbClr val="005B88"/>
          </a:solidFill>
          <a:ln cap="flat"/>
        </p:spPr>
        <p:txBody>
          <a:bodyPr/>
          <a:lstStyle/>
          <a:p>
            <a:pPr marL="109538" algn="ctr">
              <a:defRPr/>
            </a:pPr>
            <a:r>
              <a:rPr lang="en-US" sz="3000" i="1" dirty="0" smtClean="0">
                <a:solidFill>
                  <a:schemeClr val="bg1"/>
                </a:solidFill>
                <a:latin typeface="Comic Sans MS" pitchFamily="66" charset="0"/>
              </a:rPr>
              <a:t>Tingkat </a:t>
            </a:r>
            <a:r>
              <a:rPr lang="en-US" sz="3000" i="1" dirty="0" err="1" smtClean="0">
                <a:solidFill>
                  <a:schemeClr val="bg1"/>
                </a:solidFill>
                <a:latin typeface="Comic Sans MS" pitchFamily="66" charset="0"/>
              </a:rPr>
              <a:t>Kedua</a:t>
            </a:r>
            <a:r>
              <a:rPr lang="en-US" sz="3000" i="1" dirty="0" smtClean="0">
                <a:solidFill>
                  <a:schemeClr val="bg1"/>
                </a:solidFill>
                <a:latin typeface="Comic Sans MS" pitchFamily="66" charset="0"/>
              </a:rPr>
              <a:t>: </a:t>
            </a:r>
            <a:r>
              <a:rPr lang="en-US" sz="3000" i="1" dirty="0" err="1" smtClean="0">
                <a:solidFill>
                  <a:schemeClr val="bg1"/>
                </a:solidFill>
                <a:latin typeface="Comic Sans MS" pitchFamily="66" charset="0"/>
              </a:rPr>
              <a:t>Karakteristik</a:t>
            </a:r>
            <a:r>
              <a:rPr lang="en-US" sz="3000" i="1" dirty="0" smtClean="0">
                <a:solidFill>
                  <a:schemeClr val="bg1"/>
                </a:solidFill>
                <a:latin typeface="Comic Sans MS" pitchFamily="66" charset="0"/>
              </a:rPr>
              <a:t> </a:t>
            </a:r>
            <a:r>
              <a:rPr lang="en-US" sz="3000" i="1" dirty="0" err="1" smtClean="0">
                <a:solidFill>
                  <a:schemeClr val="bg1"/>
                </a:solidFill>
                <a:latin typeface="Comic Sans MS" pitchFamily="66" charset="0"/>
              </a:rPr>
              <a:t>Kualitatif</a:t>
            </a:r>
            <a:endParaRPr lang="en-US" sz="3000" i="1" dirty="0" smtClean="0">
              <a:solidFill>
                <a:schemeClr val="bg1"/>
              </a:solidFill>
              <a:latin typeface="Comic Sans MS" pitchFamily="66" charset="0"/>
            </a:endParaRPr>
          </a:p>
        </p:txBody>
      </p:sp>
      <p:sp>
        <p:nvSpPr>
          <p:cNvPr id="227333" name="Text Box 5"/>
          <p:cNvSpPr txBox="1">
            <a:spLocks noChangeArrowheads="1"/>
          </p:cNvSpPr>
          <p:nvPr/>
        </p:nvSpPr>
        <p:spPr bwMode="auto">
          <a:xfrm>
            <a:off x="1371600" y="6369050"/>
            <a:ext cx="7620000" cy="336550"/>
          </a:xfrm>
          <a:prstGeom prst="rect">
            <a:avLst/>
          </a:prstGeom>
          <a:solidFill>
            <a:schemeClr val="bg1"/>
          </a:solidFill>
          <a:ln w="19050">
            <a:noFill/>
            <a:miter lim="800000"/>
            <a:headEnd/>
            <a:tailEnd/>
          </a:ln>
          <a:effectLst/>
        </p:spPr>
        <p:txBody>
          <a:bodyPr>
            <a:spAutoFit/>
          </a:bodyPr>
          <a:lstStyle/>
          <a:p>
            <a:pPr marL="457200" indent="-457200" algn="r">
              <a:spcBef>
                <a:spcPct val="50000"/>
              </a:spcBef>
              <a:defRPr/>
            </a:pPr>
            <a:r>
              <a:rPr lang="en-US" sz="1600" b="1" i="1">
                <a:solidFill>
                  <a:schemeClr val="bg2"/>
                </a:solidFill>
                <a:effectLst>
                  <a:outerShdw blurRad="38100" dist="38100" dir="2700000" algn="tl">
                    <a:srgbClr val="C0C0C0"/>
                  </a:outerShdw>
                </a:effectLst>
                <a:latin typeface="Comic Sans MS" pitchFamily="66" charset="0"/>
              </a:rPr>
              <a:t>LO 4  Identify the qualitative characteristics of accounting information.</a:t>
            </a:r>
          </a:p>
        </p:txBody>
      </p:sp>
      <p:pic>
        <p:nvPicPr>
          <p:cNvPr id="16388" name="Picture 7"/>
          <p:cNvPicPr>
            <a:picLocks noChangeAspect="1" noChangeArrowheads="1"/>
          </p:cNvPicPr>
          <p:nvPr/>
        </p:nvPicPr>
        <p:blipFill>
          <a:blip r:embed="rId3" cstate="print"/>
          <a:srcRect/>
          <a:stretch>
            <a:fillRect/>
          </a:stretch>
        </p:blipFill>
        <p:spPr bwMode="auto">
          <a:xfrm>
            <a:off x="533400" y="1143000"/>
            <a:ext cx="6705600" cy="5151438"/>
          </a:xfrm>
          <a:prstGeom prst="rect">
            <a:avLst/>
          </a:prstGeom>
          <a:noFill/>
          <a:ln w="12700">
            <a:noFill/>
            <a:miter lim="800000"/>
            <a:headEnd type="none" w="sm" len="sm"/>
            <a:tailEnd type="none" w="sm" len="sm"/>
          </a:ln>
        </p:spPr>
      </p:pic>
      <p:sp>
        <p:nvSpPr>
          <p:cNvPr id="227338" name="Text Box 10"/>
          <p:cNvSpPr txBox="1">
            <a:spLocks noChangeArrowheads="1"/>
          </p:cNvSpPr>
          <p:nvPr/>
        </p:nvSpPr>
        <p:spPr bwMode="auto">
          <a:xfrm>
            <a:off x="6629400" y="2362200"/>
            <a:ext cx="2133600" cy="944563"/>
          </a:xfrm>
          <a:prstGeom prst="rect">
            <a:avLst/>
          </a:prstGeom>
          <a:solidFill>
            <a:schemeClr val="bg1"/>
          </a:solidFill>
          <a:ln w="28575">
            <a:solidFill>
              <a:srgbClr val="800000"/>
            </a:solidFill>
            <a:miter lim="800000"/>
            <a:headEnd/>
            <a:tailEnd/>
          </a:ln>
          <a:effectLst/>
        </p:spPr>
        <p:txBody>
          <a:bodyPr>
            <a:spAutoFit/>
          </a:bodyPr>
          <a:lstStyle/>
          <a:p>
            <a:pPr algn="l">
              <a:spcBef>
                <a:spcPct val="50000"/>
              </a:spcBef>
              <a:defRPr/>
            </a:pPr>
            <a:r>
              <a:rPr lang="en-US" sz="1800">
                <a:solidFill>
                  <a:srgbClr val="000066"/>
                </a:solidFill>
                <a:effectLst>
                  <a:outerShdw blurRad="38100" dist="38100" dir="2700000" algn="tl">
                    <a:srgbClr val="C0C0C0"/>
                  </a:outerShdw>
                </a:effectLst>
                <a:latin typeface="Comic Sans MS" pitchFamily="66" charset="0"/>
              </a:rPr>
              <a:t>Ilustrasi 2-2</a:t>
            </a:r>
            <a:r>
              <a:rPr lang="en-US" sz="1800">
                <a:latin typeface="Comic Sans MS" pitchFamily="66" charset="0"/>
              </a:rPr>
              <a:t> </a:t>
            </a:r>
            <a:r>
              <a:rPr lang="en-US" sz="1800">
                <a:solidFill>
                  <a:srgbClr val="000000"/>
                </a:solidFill>
                <a:latin typeface="Comic Sans MS" pitchFamily="66" charset="0"/>
              </a:rPr>
              <a:t>Hierarki Kualitas Akuntansi</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026"/>
          <p:cNvSpPr txBox="1">
            <a:spLocks noChangeArrowheads="1"/>
          </p:cNvSpPr>
          <p:nvPr/>
        </p:nvSpPr>
        <p:spPr bwMode="auto">
          <a:xfrm>
            <a:off x="533400" y="1398588"/>
            <a:ext cx="8229600" cy="582612"/>
          </a:xfrm>
          <a:prstGeom prst="rect">
            <a:avLst/>
          </a:prstGeom>
          <a:noFill/>
          <a:ln w="28575" cap="sq">
            <a:noFill/>
            <a:miter lim="800000"/>
            <a:headEnd type="none" w="sm" len="sm"/>
            <a:tailEnd type="none" w="sm" len="sm"/>
          </a:ln>
        </p:spPr>
        <p:txBody>
          <a:bodyPr>
            <a:spAutoFit/>
          </a:bodyPr>
          <a:lstStyle/>
          <a:p>
            <a:pPr marL="350838" indent="-350838" algn="l">
              <a:lnSpc>
                <a:spcPct val="115000"/>
              </a:lnSpc>
              <a:spcBef>
                <a:spcPct val="30000"/>
              </a:spcBef>
              <a:buSzPct val="80000"/>
            </a:pPr>
            <a:r>
              <a:rPr lang="en-US" sz="2800" b="1">
                <a:solidFill>
                  <a:srgbClr val="800000"/>
                </a:solidFill>
                <a:latin typeface="Comic Sans MS" pitchFamily="66" charset="0"/>
              </a:rPr>
              <a:t>Kemampuan (</a:t>
            </a:r>
            <a:r>
              <a:rPr lang="en-US" sz="2800" b="1" i="1">
                <a:solidFill>
                  <a:srgbClr val="800000"/>
                </a:solidFill>
                <a:latin typeface="Comic Sans MS" pitchFamily="66" charset="0"/>
              </a:rPr>
              <a:t>understandability</a:t>
            </a:r>
            <a:r>
              <a:rPr lang="en-US" sz="2800" b="1">
                <a:solidFill>
                  <a:srgbClr val="800000"/>
                </a:solidFill>
                <a:latin typeface="Comic Sans MS" pitchFamily="66" charset="0"/>
              </a:rPr>
              <a:t>)</a:t>
            </a:r>
            <a:endParaRPr lang="en-US">
              <a:latin typeface="Comic Sans MS" pitchFamily="66" charset="0"/>
            </a:endParaRPr>
          </a:p>
        </p:txBody>
      </p:sp>
      <p:sp>
        <p:nvSpPr>
          <p:cNvPr id="17411" name="Text Box 1027"/>
          <p:cNvSpPr txBox="1">
            <a:spLocks noChangeArrowheads="1"/>
          </p:cNvSpPr>
          <p:nvPr/>
        </p:nvSpPr>
        <p:spPr bwMode="auto">
          <a:xfrm>
            <a:off x="838200" y="2111375"/>
            <a:ext cx="8001000" cy="2319033"/>
          </a:xfrm>
          <a:prstGeom prst="rect">
            <a:avLst/>
          </a:prstGeom>
          <a:noFill/>
          <a:ln w="28575" cap="sq">
            <a:noFill/>
            <a:miter lim="800000"/>
            <a:headEnd type="none" w="sm" len="sm"/>
            <a:tailEnd type="none" w="sm" len="sm"/>
          </a:ln>
        </p:spPr>
        <p:txBody>
          <a:bodyPr>
            <a:spAutoFit/>
          </a:bodyPr>
          <a:lstStyle/>
          <a:p>
            <a:pPr algn="l">
              <a:lnSpc>
                <a:spcPct val="115000"/>
              </a:lnSpc>
              <a:spcBef>
                <a:spcPct val="30000"/>
              </a:spcBef>
              <a:buSzPct val="80000"/>
            </a:pPr>
            <a:r>
              <a:rPr lang="en-US" sz="3200" dirty="0" err="1">
                <a:latin typeface="Comic Sans MS" pitchFamily="66" charset="0"/>
              </a:rPr>
              <a:t>Sebuah</a:t>
            </a:r>
            <a:r>
              <a:rPr lang="en-US" sz="3200" dirty="0">
                <a:latin typeface="Comic Sans MS" pitchFamily="66" charset="0"/>
              </a:rPr>
              <a:t> </a:t>
            </a:r>
            <a:r>
              <a:rPr lang="en-US" sz="3200" dirty="0" err="1">
                <a:latin typeface="Comic Sans MS" pitchFamily="66" charset="0"/>
              </a:rPr>
              <a:t>perusahaan</a:t>
            </a:r>
            <a:r>
              <a:rPr lang="en-US" sz="3200" dirty="0">
                <a:latin typeface="Comic Sans MS" pitchFamily="66" charset="0"/>
              </a:rPr>
              <a:t> </a:t>
            </a:r>
            <a:r>
              <a:rPr lang="en-US" sz="3200" dirty="0" err="1">
                <a:latin typeface="Comic Sans MS" pitchFamily="66" charset="0"/>
              </a:rPr>
              <a:t>dapat</a:t>
            </a:r>
            <a:r>
              <a:rPr lang="en-US" sz="3200" dirty="0">
                <a:latin typeface="Comic Sans MS" pitchFamily="66" charset="0"/>
              </a:rPr>
              <a:t> </a:t>
            </a:r>
            <a:r>
              <a:rPr lang="en-US" sz="3200" dirty="0" err="1">
                <a:latin typeface="Comic Sans MS" pitchFamily="66" charset="0"/>
              </a:rPr>
              <a:t>menyajikan</a:t>
            </a:r>
            <a:r>
              <a:rPr lang="en-US" sz="3200" dirty="0">
                <a:latin typeface="Comic Sans MS" pitchFamily="66" charset="0"/>
              </a:rPr>
              <a:t> </a:t>
            </a:r>
            <a:r>
              <a:rPr lang="en-US" sz="3200" dirty="0" err="1">
                <a:latin typeface="Comic Sans MS" pitchFamily="66" charset="0"/>
              </a:rPr>
              <a:t>informasi</a:t>
            </a:r>
            <a:r>
              <a:rPr lang="en-US" sz="3200" dirty="0">
                <a:latin typeface="Comic Sans MS" pitchFamily="66" charset="0"/>
              </a:rPr>
              <a:t> yang </a:t>
            </a:r>
            <a:r>
              <a:rPr lang="en-US" sz="3200" dirty="0" err="1">
                <a:latin typeface="Comic Sans MS" pitchFamily="66" charset="0"/>
              </a:rPr>
              <a:t>sangat</a:t>
            </a:r>
            <a:r>
              <a:rPr lang="en-US" sz="3200" dirty="0">
                <a:latin typeface="Comic Sans MS" pitchFamily="66" charset="0"/>
              </a:rPr>
              <a:t> </a:t>
            </a:r>
            <a:r>
              <a:rPr lang="en-US" sz="3200" dirty="0" err="1">
                <a:latin typeface="Comic Sans MS" pitchFamily="66" charset="0"/>
              </a:rPr>
              <a:t>relevan</a:t>
            </a:r>
            <a:r>
              <a:rPr lang="en-US" sz="3200" dirty="0">
                <a:latin typeface="Comic Sans MS" pitchFamily="66" charset="0"/>
              </a:rPr>
              <a:t> </a:t>
            </a:r>
            <a:r>
              <a:rPr lang="en-US" sz="3200" dirty="0" err="1">
                <a:latin typeface="Comic Sans MS" pitchFamily="66" charset="0"/>
              </a:rPr>
              <a:t>dan</a:t>
            </a:r>
            <a:r>
              <a:rPr lang="en-US" sz="3200" dirty="0">
                <a:latin typeface="Comic Sans MS" pitchFamily="66" charset="0"/>
              </a:rPr>
              <a:t> </a:t>
            </a:r>
            <a:r>
              <a:rPr lang="en-US" sz="3200" dirty="0" err="1">
                <a:latin typeface="Comic Sans MS" pitchFamily="66" charset="0"/>
              </a:rPr>
              <a:t>andal</a:t>
            </a:r>
            <a:r>
              <a:rPr lang="en-US" sz="3200" dirty="0">
                <a:latin typeface="Comic Sans MS" pitchFamily="66" charset="0"/>
              </a:rPr>
              <a:t>, </a:t>
            </a:r>
            <a:r>
              <a:rPr lang="en-US" sz="3200" dirty="0" err="1">
                <a:latin typeface="Comic Sans MS" pitchFamily="66" charset="0"/>
              </a:rPr>
              <a:t>namun</a:t>
            </a:r>
            <a:r>
              <a:rPr lang="en-US" sz="3200" dirty="0">
                <a:latin typeface="Comic Sans MS" pitchFamily="66" charset="0"/>
              </a:rPr>
              <a:t> </a:t>
            </a:r>
            <a:r>
              <a:rPr lang="en-US" sz="3200" dirty="0" err="1">
                <a:latin typeface="Comic Sans MS" pitchFamily="66" charset="0"/>
              </a:rPr>
              <a:t>informasi</a:t>
            </a:r>
            <a:r>
              <a:rPr lang="en-US" sz="3200" dirty="0">
                <a:latin typeface="Comic Sans MS" pitchFamily="66" charset="0"/>
              </a:rPr>
              <a:t> </a:t>
            </a:r>
            <a:r>
              <a:rPr lang="en-US" sz="3200" dirty="0" err="1">
                <a:latin typeface="Comic Sans MS" pitchFamily="66" charset="0"/>
              </a:rPr>
              <a:t>tersebut</a:t>
            </a:r>
            <a:r>
              <a:rPr lang="en-US" sz="3200" dirty="0">
                <a:latin typeface="Comic Sans MS" pitchFamily="66" charset="0"/>
              </a:rPr>
              <a:t> </a:t>
            </a:r>
            <a:r>
              <a:rPr lang="en-US" sz="3200" dirty="0" err="1">
                <a:latin typeface="Comic Sans MS" pitchFamily="66" charset="0"/>
              </a:rPr>
              <a:t>tak</a:t>
            </a:r>
            <a:r>
              <a:rPr lang="en-US" sz="3200" dirty="0">
                <a:latin typeface="Comic Sans MS" pitchFamily="66" charset="0"/>
              </a:rPr>
              <a:t> </a:t>
            </a:r>
            <a:r>
              <a:rPr lang="en-US" sz="3200" dirty="0" err="1">
                <a:latin typeface="Comic Sans MS" pitchFamily="66" charset="0"/>
              </a:rPr>
              <a:t>berguna</a:t>
            </a:r>
            <a:r>
              <a:rPr lang="en-US" sz="3200" dirty="0">
                <a:latin typeface="Comic Sans MS" pitchFamily="66" charset="0"/>
              </a:rPr>
              <a:t> </a:t>
            </a:r>
            <a:r>
              <a:rPr lang="en-US" sz="3200" dirty="0" err="1">
                <a:latin typeface="Comic Sans MS" pitchFamily="66" charset="0"/>
              </a:rPr>
              <a:t>bagi</a:t>
            </a:r>
            <a:r>
              <a:rPr lang="en-US" sz="3200" dirty="0">
                <a:latin typeface="Comic Sans MS" pitchFamily="66" charset="0"/>
              </a:rPr>
              <a:t> </a:t>
            </a:r>
            <a:r>
              <a:rPr lang="en-US" sz="3200" dirty="0" err="1">
                <a:latin typeface="Comic Sans MS" pitchFamily="66" charset="0"/>
              </a:rPr>
              <a:t>mereka</a:t>
            </a:r>
            <a:r>
              <a:rPr lang="en-US" sz="3200" dirty="0">
                <a:latin typeface="Comic Sans MS" pitchFamily="66" charset="0"/>
              </a:rPr>
              <a:t> yang </a:t>
            </a:r>
            <a:r>
              <a:rPr lang="en-US" sz="3200" dirty="0" err="1">
                <a:latin typeface="Comic Sans MS" pitchFamily="66" charset="0"/>
              </a:rPr>
              <a:t>tidak</a:t>
            </a:r>
            <a:r>
              <a:rPr lang="en-US" sz="3200" dirty="0">
                <a:latin typeface="Comic Sans MS" pitchFamily="66" charset="0"/>
              </a:rPr>
              <a:t> </a:t>
            </a:r>
            <a:r>
              <a:rPr lang="en-US" sz="3200" dirty="0" err="1">
                <a:latin typeface="Comic Sans MS" pitchFamily="66" charset="0"/>
              </a:rPr>
              <a:t>memahaminya</a:t>
            </a:r>
            <a:r>
              <a:rPr lang="en-US" sz="3200" dirty="0">
                <a:latin typeface="Comic Sans MS" pitchFamily="66" charset="0"/>
              </a:rPr>
              <a:t>.</a:t>
            </a:r>
          </a:p>
        </p:txBody>
      </p:sp>
      <p:sp>
        <p:nvSpPr>
          <p:cNvPr id="281604" name="Rectangle 1028"/>
          <p:cNvSpPr>
            <a:spLocks noGrp="1" noChangeArrowheads="1"/>
          </p:cNvSpPr>
          <p:nvPr>
            <p:ph type="title"/>
          </p:nvPr>
        </p:nvSpPr>
        <p:spPr>
          <a:xfrm>
            <a:off x="457200" y="457200"/>
            <a:ext cx="8229600" cy="560388"/>
          </a:xfrm>
          <a:solidFill>
            <a:srgbClr val="005B88"/>
          </a:solidFill>
          <a:ln cap="flat"/>
        </p:spPr>
        <p:txBody>
          <a:bodyPr/>
          <a:lstStyle/>
          <a:p>
            <a:pPr marL="109538" algn="ctr">
              <a:defRPr/>
            </a:pPr>
            <a:r>
              <a:rPr lang="en-US" sz="2600" i="1" dirty="0" smtClean="0">
                <a:solidFill>
                  <a:schemeClr val="bg1"/>
                </a:solidFill>
                <a:latin typeface="Comic Sans MS" pitchFamily="66" charset="0"/>
              </a:rPr>
              <a:t>Tingkat </a:t>
            </a:r>
            <a:r>
              <a:rPr lang="en-US" sz="2600" i="1" dirty="0" err="1" smtClean="0">
                <a:solidFill>
                  <a:schemeClr val="bg1"/>
                </a:solidFill>
                <a:latin typeface="Comic Sans MS" pitchFamily="66" charset="0"/>
              </a:rPr>
              <a:t>Kedua</a:t>
            </a:r>
            <a:r>
              <a:rPr lang="en-US" sz="2600" i="1" dirty="0" smtClean="0">
                <a:solidFill>
                  <a:schemeClr val="bg1"/>
                </a:solidFill>
                <a:latin typeface="Comic Sans MS" pitchFamily="66" charset="0"/>
              </a:rPr>
              <a:t>: </a:t>
            </a:r>
            <a:r>
              <a:rPr lang="en-US" sz="2600" i="1" dirty="0" err="1" smtClean="0">
                <a:solidFill>
                  <a:schemeClr val="bg1"/>
                </a:solidFill>
                <a:latin typeface="Comic Sans MS" pitchFamily="66" charset="0"/>
              </a:rPr>
              <a:t>Konsep-konsep</a:t>
            </a:r>
            <a:r>
              <a:rPr lang="en-US" sz="2600" i="1" dirty="0" smtClean="0">
                <a:solidFill>
                  <a:schemeClr val="bg1"/>
                </a:solidFill>
                <a:latin typeface="Comic Sans MS" pitchFamily="66" charset="0"/>
              </a:rPr>
              <a:t> Fundamental</a:t>
            </a:r>
          </a:p>
        </p:txBody>
      </p:sp>
      <p:sp>
        <p:nvSpPr>
          <p:cNvPr id="281605" name="Text Box 1029"/>
          <p:cNvSpPr txBox="1">
            <a:spLocks noChangeArrowheads="1"/>
          </p:cNvSpPr>
          <p:nvPr/>
        </p:nvSpPr>
        <p:spPr bwMode="auto">
          <a:xfrm>
            <a:off x="1371600" y="6369050"/>
            <a:ext cx="7620000" cy="336550"/>
          </a:xfrm>
          <a:prstGeom prst="rect">
            <a:avLst/>
          </a:prstGeom>
          <a:solidFill>
            <a:schemeClr val="bg1"/>
          </a:solidFill>
          <a:ln w="19050">
            <a:noFill/>
            <a:miter lim="800000"/>
            <a:headEnd/>
            <a:tailEnd/>
          </a:ln>
          <a:effectLst/>
        </p:spPr>
        <p:txBody>
          <a:bodyPr>
            <a:spAutoFit/>
          </a:bodyPr>
          <a:lstStyle/>
          <a:p>
            <a:pPr marL="457200" indent="-457200" algn="r">
              <a:spcBef>
                <a:spcPct val="50000"/>
              </a:spcBef>
              <a:defRPr/>
            </a:pPr>
            <a:r>
              <a:rPr lang="en-US" sz="1600" b="1" i="1">
                <a:solidFill>
                  <a:schemeClr val="bg2"/>
                </a:solidFill>
                <a:effectLst>
                  <a:outerShdw blurRad="38100" dist="38100" dir="2700000" algn="tl">
                    <a:srgbClr val="C0C0C0"/>
                  </a:outerShdw>
                </a:effectLst>
                <a:latin typeface="Comic Sans MS" pitchFamily="66" charset="0"/>
              </a:rPr>
              <a:t>LO 4  Identify the qualitative characteristics of accounting information.</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ChangeArrowheads="1"/>
          </p:cNvSpPr>
          <p:nvPr/>
        </p:nvSpPr>
        <p:spPr bwMode="auto">
          <a:xfrm rot="5400000" flipH="1">
            <a:off x="4000500" y="876300"/>
            <a:ext cx="1981200" cy="4648200"/>
          </a:xfrm>
          <a:prstGeom prst="flowChartManualInput">
            <a:avLst/>
          </a:prstGeom>
          <a:solidFill>
            <a:srgbClr val="F4BCBC"/>
          </a:solidFill>
          <a:ln w="12700">
            <a:noFill/>
            <a:miter lim="800000"/>
            <a:headEnd/>
            <a:tailEnd/>
          </a:ln>
        </p:spPr>
        <p:txBody>
          <a:bodyPr wrap="none" anchor="ctr"/>
          <a:lstStyle/>
          <a:p>
            <a:endParaRPr lang="id-ID"/>
          </a:p>
        </p:txBody>
      </p:sp>
      <p:sp>
        <p:nvSpPr>
          <p:cNvPr id="18435" name="AutoShape 3"/>
          <p:cNvSpPr>
            <a:spLocks noChangeArrowheads="1"/>
          </p:cNvSpPr>
          <p:nvPr/>
        </p:nvSpPr>
        <p:spPr bwMode="auto">
          <a:xfrm rot="-5400000">
            <a:off x="2857500" y="876300"/>
            <a:ext cx="1981200" cy="4648200"/>
          </a:xfrm>
          <a:prstGeom prst="flowChartManualInput">
            <a:avLst/>
          </a:prstGeom>
          <a:solidFill>
            <a:srgbClr val="F4BCBC"/>
          </a:solidFill>
          <a:ln w="12700">
            <a:noFill/>
            <a:miter lim="800000"/>
            <a:headEnd/>
            <a:tailEnd/>
          </a:ln>
        </p:spPr>
        <p:txBody>
          <a:bodyPr wrap="none" anchor="ctr"/>
          <a:lstStyle/>
          <a:p>
            <a:endParaRPr lang="id-ID"/>
          </a:p>
        </p:txBody>
      </p:sp>
      <p:sp>
        <p:nvSpPr>
          <p:cNvPr id="18436" name="AutoShape 4"/>
          <p:cNvSpPr>
            <a:spLocks noChangeArrowheads="1"/>
          </p:cNvSpPr>
          <p:nvPr/>
        </p:nvSpPr>
        <p:spPr bwMode="auto">
          <a:xfrm rot="5400000" flipH="1">
            <a:off x="4914900" y="-1257300"/>
            <a:ext cx="2057400" cy="4724400"/>
          </a:xfrm>
          <a:prstGeom prst="flowChartManualInput">
            <a:avLst/>
          </a:prstGeom>
          <a:solidFill>
            <a:srgbClr val="F9EFA5"/>
          </a:solidFill>
          <a:ln w="12700">
            <a:solidFill>
              <a:schemeClr val="tx1"/>
            </a:solidFill>
            <a:miter lim="800000"/>
            <a:headEnd/>
            <a:tailEnd/>
          </a:ln>
        </p:spPr>
        <p:txBody>
          <a:bodyPr wrap="none" anchor="ctr"/>
          <a:lstStyle/>
          <a:p>
            <a:endParaRPr lang="id-ID"/>
          </a:p>
        </p:txBody>
      </p:sp>
      <p:sp>
        <p:nvSpPr>
          <p:cNvPr id="18437" name="AutoShape 5"/>
          <p:cNvSpPr>
            <a:spLocks noChangeArrowheads="1"/>
          </p:cNvSpPr>
          <p:nvPr/>
        </p:nvSpPr>
        <p:spPr bwMode="auto">
          <a:xfrm rot="-5400000">
            <a:off x="1866900" y="-1257300"/>
            <a:ext cx="2057400" cy="4724400"/>
          </a:xfrm>
          <a:prstGeom prst="flowChartManualInput">
            <a:avLst/>
          </a:prstGeom>
          <a:solidFill>
            <a:srgbClr val="F9EFA5"/>
          </a:solidFill>
          <a:ln w="12700">
            <a:solidFill>
              <a:schemeClr val="tx1"/>
            </a:solidFill>
            <a:miter lim="800000"/>
            <a:headEnd/>
            <a:tailEnd/>
          </a:ln>
        </p:spPr>
        <p:txBody>
          <a:bodyPr wrap="none" anchor="ctr"/>
          <a:lstStyle/>
          <a:p>
            <a:endParaRPr lang="id-ID"/>
          </a:p>
        </p:txBody>
      </p:sp>
      <p:sp>
        <p:nvSpPr>
          <p:cNvPr id="18438" name="AutoShape 6"/>
          <p:cNvSpPr>
            <a:spLocks noChangeArrowheads="1"/>
          </p:cNvSpPr>
          <p:nvPr/>
        </p:nvSpPr>
        <p:spPr bwMode="auto">
          <a:xfrm>
            <a:off x="2514600" y="4267200"/>
            <a:ext cx="3810000" cy="4038600"/>
          </a:xfrm>
          <a:prstGeom prst="flowChartMerge">
            <a:avLst/>
          </a:prstGeom>
          <a:solidFill>
            <a:srgbClr val="93BBFB"/>
          </a:solidFill>
          <a:ln w="12700">
            <a:solidFill>
              <a:schemeClr val="tx1"/>
            </a:solidFill>
            <a:miter lim="800000"/>
            <a:headEnd/>
            <a:tailEnd/>
          </a:ln>
        </p:spPr>
        <p:txBody>
          <a:bodyPr wrap="none" anchor="ctr"/>
          <a:lstStyle/>
          <a:p>
            <a:endParaRPr lang="id-ID"/>
          </a:p>
        </p:txBody>
      </p:sp>
      <p:sp>
        <p:nvSpPr>
          <p:cNvPr id="18439" name="Rectangle 7"/>
          <p:cNvSpPr>
            <a:spLocks noChangeArrowheads="1"/>
          </p:cNvSpPr>
          <p:nvPr/>
        </p:nvSpPr>
        <p:spPr bwMode="auto">
          <a:xfrm>
            <a:off x="3352800" y="76200"/>
            <a:ext cx="2133600" cy="2057400"/>
          </a:xfrm>
          <a:prstGeom prst="rect">
            <a:avLst/>
          </a:prstGeom>
          <a:solidFill>
            <a:srgbClr val="F9EFA5"/>
          </a:solidFill>
          <a:ln w="12700">
            <a:solidFill>
              <a:schemeClr val="tx1"/>
            </a:solidFill>
            <a:miter lim="800000"/>
            <a:headEnd/>
            <a:tailEnd/>
          </a:ln>
        </p:spPr>
        <p:txBody>
          <a:bodyPr wrap="none" anchor="ctr"/>
          <a:lstStyle/>
          <a:p>
            <a:endParaRPr lang="id-ID"/>
          </a:p>
        </p:txBody>
      </p:sp>
      <p:sp>
        <p:nvSpPr>
          <p:cNvPr id="231432" name="Text Box 8"/>
          <p:cNvSpPr txBox="1">
            <a:spLocks noChangeArrowheads="1"/>
          </p:cNvSpPr>
          <p:nvPr/>
        </p:nvSpPr>
        <p:spPr bwMode="auto">
          <a:xfrm>
            <a:off x="1447800" y="304800"/>
            <a:ext cx="1828800" cy="1581150"/>
          </a:xfrm>
          <a:prstGeom prst="rect">
            <a:avLst/>
          </a:prstGeom>
          <a:noFill/>
          <a:ln w="12700">
            <a:noFill/>
            <a:miter lim="800000"/>
            <a:headEnd/>
            <a:tailEnd/>
          </a:ln>
          <a:effectLst/>
        </p:spPr>
        <p:txBody>
          <a:bodyPr>
            <a:spAutoFit/>
          </a:bodyPr>
          <a:lstStyle/>
          <a:p>
            <a:pPr marL="228600" indent="-228600">
              <a:spcBef>
                <a:spcPct val="50000"/>
              </a:spcBef>
              <a:defRPr/>
            </a:pPr>
            <a:r>
              <a:rPr lang="en-US" sz="1400" b="1" u="sng">
                <a:effectLst>
                  <a:outerShdw blurRad="38100" dist="38100" dir="2700000" algn="tl">
                    <a:srgbClr val="C0C0C0"/>
                  </a:outerShdw>
                </a:effectLst>
                <a:latin typeface="Arial" pitchFamily="34" charset="0"/>
              </a:rPr>
              <a:t>ASUMSI</a:t>
            </a:r>
            <a:endParaRPr lang="en-US" sz="1400">
              <a:effectLst>
                <a:outerShdw blurRad="38100" dist="38100" dir="2700000" algn="tl">
                  <a:srgbClr val="C0C0C0"/>
                </a:outerShdw>
              </a:effectLst>
              <a:latin typeface="Arial" pitchFamily="34" charset="0"/>
            </a:endParaRP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Entitas ekonomi</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Going concern</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Monetary unit</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Periodisitas</a:t>
            </a:r>
          </a:p>
        </p:txBody>
      </p:sp>
      <p:sp>
        <p:nvSpPr>
          <p:cNvPr id="231433" name="Text Box 9"/>
          <p:cNvSpPr txBox="1">
            <a:spLocks noChangeArrowheads="1"/>
          </p:cNvSpPr>
          <p:nvPr/>
        </p:nvSpPr>
        <p:spPr bwMode="auto">
          <a:xfrm>
            <a:off x="3429000" y="304800"/>
            <a:ext cx="2133600" cy="1793875"/>
          </a:xfrm>
          <a:prstGeom prst="rect">
            <a:avLst/>
          </a:prstGeom>
          <a:noFill/>
          <a:ln w="12700">
            <a:noFill/>
            <a:miter lim="800000"/>
            <a:headEnd/>
            <a:tailEnd/>
          </a:ln>
          <a:effectLst/>
        </p:spPr>
        <p:txBody>
          <a:bodyPr>
            <a:spAutoFit/>
          </a:bodyPr>
          <a:lstStyle/>
          <a:p>
            <a:pPr marL="228600" indent="-228600">
              <a:spcBef>
                <a:spcPct val="50000"/>
              </a:spcBef>
              <a:defRPr/>
            </a:pPr>
            <a:r>
              <a:rPr lang="en-US" sz="1400" b="1" u="sng">
                <a:effectLst>
                  <a:outerShdw blurRad="38100" dist="38100" dir="2700000" algn="tl">
                    <a:srgbClr val="C0C0C0"/>
                  </a:outerShdw>
                </a:effectLst>
                <a:latin typeface="Arial" pitchFamily="34" charset="0"/>
              </a:rPr>
              <a:t>PRINSIP</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Biaya historis</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Revenue recognition</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Matching</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Pengungkapan penuh</a:t>
            </a:r>
          </a:p>
        </p:txBody>
      </p:sp>
      <p:sp>
        <p:nvSpPr>
          <p:cNvPr id="231434" name="Text Box 10"/>
          <p:cNvSpPr txBox="1">
            <a:spLocks noChangeArrowheads="1"/>
          </p:cNvSpPr>
          <p:nvPr/>
        </p:nvSpPr>
        <p:spPr bwMode="auto">
          <a:xfrm>
            <a:off x="5715000" y="304800"/>
            <a:ext cx="1828800" cy="1581150"/>
          </a:xfrm>
          <a:prstGeom prst="rect">
            <a:avLst/>
          </a:prstGeom>
          <a:noFill/>
          <a:ln w="12700">
            <a:noFill/>
            <a:miter lim="800000"/>
            <a:headEnd/>
            <a:tailEnd/>
          </a:ln>
          <a:effectLst/>
        </p:spPr>
        <p:txBody>
          <a:bodyPr>
            <a:spAutoFit/>
          </a:bodyPr>
          <a:lstStyle/>
          <a:p>
            <a:pPr marL="228600" indent="-228600">
              <a:spcBef>
                <a:spcPct val="50000"/>
              </a:spcBef>
              <a:defRPr/>
            </a:pPr>
            <a:r>
              <a:rPr lang="en-US" sz="1400" b="1" u="sng">
                <a:effectLst>
                  <a:outerShdw blurRad="38100" dist="38100" dir="2700000" algn="tl">
                    <a:srgbClr val="C0C0C0"/>
                  </a:outerShdw>
                </a:effectLst>
                <a:latin typeface="Arial" pitchFamily="34" charset="0"/>
              </a:rPr>
              <a:t>KENDALA</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Biaya-manfaat</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Materiality</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Industry practice</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Konservatisme</a:t>
            </a:r>
          </a:p>
        </p:txBody>
      </p:sp>
      <p:sp>
        <p:nvSpPr>
          <p:cNvPr id="18443" name="Line 15"/>
          <p:cNvSpPr>
            <a:spLocks noChangeShapeType="1"/>
          </p:cNvSpPr>
          <p:nvPr/>
        </p:nvSpPr>
        <p:spPr bwMode="auto">
          <a:xfrm>
            <a:off x="4343400" y="2209800"/>
            <a:ext cx="0" cy="1981200"/>
          </a:xfrm>
          <a:prstGeom prst="line">
            <a:avLst/>
          </a:prstGeom>
          <a:noFill/>
          <a:ln w="12700" cap="sq">
            <a:solidFill>
              <a:schemeClr val="tx1"/>
            </a:solidFill>
            <a:round/>
            <a:headEnd type="none" w="sm" len="sm"/>
            <a:tailEnd type="none" w="sm" len="sm"/>
          </a:ln>
        </p:spPr>
        <p:txBody>
          <a:bodyPr/>
          <a:lstStyle/>
          <a:p>
            <a:endParaRPr lang="id-ID"/>
          </a:p>
        </p:txBody>
      </p:sp>
      <p:sp>
        <p:nvSpPr>
          <p:cNvPr id="18444" name="Line 16"/>
          <p:cNvSpPr>
            <a:spLocks noChangeShapeType="1"/>
          </p:cNvSpPr>
          <p:nvPr/>
        </p:nvSpPr>
        <p:spPr bwMode="auto">
          <a:xfrm>
            <a:off x="2438400" y="4191000"/>
            <a:ext cx="3962400" cy="0"/>
          </a:xfrm>
          <a:prstGeom prst="line">
            <a:avLst/>
          </a:prstGeom>
          <a:noFill/>
          <a:ln w="12700" cap="sq">
            <a:solidFill>
              <a:schemeClr val="tx1"/>
            </a:solidFill>
            <a:round/>
            <a:headEnd type="none" w="sm" len="sm"/>
            <a:tailEnd type="none" w="sm" len="sm"/>
          </a:ln>
        </p:spPr>
        <p:txBody>
          <a:bodyPr/>
          <a:lstStyle/>
          <a:p>
            <a:endParaRPr lang="id-ID"/>
          </a:p>
        </p:txBody>
      </p:sp>
      <p:sp>
        <p:nvSpPr>
          <p:cNvPr id="18445" name="Line 17"/>
          <p:cNvSpPr>
            <a:spLocks noChangeShapeType="1"/>
          </p:cNvSpPr>
          <p:nvPr/>
        </p:nvSpPr>
        <p:spPr bwMode="auto">
          <a:xfrm>
            <a:off x="1524000" y="2209800"/>
            <a:ext cx="914400" cy="1981200"/>
          </a:xfrm>
          <a:prstGeom prst="line">
            <a:avLst/>
          </a:prstGeom>
          <a:noFill/>
          <a:ln w="12700" cap="sq">
            <a:solidFill>
              <a:schemeClr val="tx1"/>
            </a:solidFill>
            <a:round/>
            <a:headEnd type="none" w="sm" len="sm"/>
            <a:tailEnd type="none" w="sm" len="sm"/>
          </a:ln>
        </p:spPr>
        <p:txBody>
          <a:bodyPr/>
          <a:lstStyle/>
          <a:p>
            <a:endParaRPr lang="id-ID"/>
          </a:p>
        </p:txBody>
      </p:sp>
      <p:sp>
        <p:nvSpPr>
          <p:cNvPr id="18446" name="Line 18"/>
          <p:cNvSpPr>
            <a:spLocks noChangeShapeType="1"/>
          </p:cNvSpPr>
          <p:nvPr/>
        </p:nvSpPr>
        <p:spPr bwMode="auto">
          <a:xfrm flipH="1">
            <a:off x="6400800" y="2209800"/>
            <a:ext cx="914400" cy="1981200"/>
          </a:xfrm>
          <a:prstGeom prst="line">
            <a:avLst/>
          </a:prstGeom>
          <a:noFill/>
          <a:ln w="12700" cap="sq">
            <a:solidFill>
              <a:schemeClr val="tx1"/>
            </a:solidFill>
            <a:round/>
            <a:headEnd type="none" w="sm" len="sm"/>
            <a:tailEnd type="none" w="sm" len="sm"/>
          </a:ln>
        </p:spPr>
        <p:txBody>
          <a:bodyPr/>
          <a:lstStyle/>
          <a:p>
            <a:endParaRPr lang="id-ID"/>
          </a:p>
        </p:txBody>
      </p:sp>
      <p:sp>
        <p:nvSpPr>
          <p:cNvPr id="18447" name="Line 19"/>
          <p:cNvSpPr>
            <a:spLocks noChangeShapeType="1"/>
          </p:cNvSpPr>
          <p:nvPr/>
        </p:nvSpPr>
        <p:spPr bwMode="auto">
          <a:xfrm>
            <a:off x="1524000" y="2209800"/>
            <a:ext cx="5791200" cy="0"/>
          </a:xfrm>
          <a:prstGeom prst="line">
            <a:avLst/>
          </a:prstGeom>
          <a:noFill/>
          <a:ln w="12700" cap="sq">
            <a:solidFill>
              <a:schemeClr val="tx1"/>
            </a:solidFill>
            <a:round/>
            <a:headEnd type="none" w="sm" len="sm"/>
            <a:tailEnd type="none" w="sm" len="sm"/>
          </a:ln>
        </p:spPr>
        <p:txBody>
          <a:bodyPr/>
          <a:lstStyle/>
          <a:p>
            <a:endParaRPr lang="id-ID"/>
          </a:p>
        </p:txBody>
      </p:sp>
      <p:sp>
        <p:nvSpPr>
          <p:cNvPr id="18448" name="Text Box 20"/>
          <p:cNvSpPr txBox="1">
            <a:spLocks noChangeArrowheads="1"/>
          </p:cNvSpPr>
          <p:nvPr/>
        </p:nvSpPr>
        <p:spPr bwMode="auto">
          <a:xfrm>
            <a:off x="6248400" y="5195888"/>
            <a:ext cx="1371600" cy="581025"/>
          </a:xfrm>
          <a:prstGeom prst="rect">
            <a:avLst/>
          </a:prstGeom>
          <a:noFill/>
          <a:ln w="12700" cap="sq">
            <a:noFill/>
            <a:miter lim="800000"/>
            <a:headEnd type="none" w="sm" len="sm"/>
            <a:tailEnd type="none" w="sm" len="sm"/>
          </a:ln>
        </p:spPr>
        <p:txBody>
          <a:bodyPr>
            <a:spAutoFit/>
          </a:bodyPr>
          <a:lstStyle/>
          <a:p>
            <a:pPr>
              <a:spcBef>
                <a:spcPct val="50000"/>
              </a:spcBef>
            </a:pPr>
            <a:r>
              <a:rPr lang="en-US" sz="1600" b="1">
                <a:latin typeface="Arial" pitchFamily="34" charset="0"/>
              </a:rPr>
              <a:t>Tingkat pertama</a:t>
            </a:r>
          </a:p>
        </p:txBody>
      </p:sp>
      <p:sp>
        <p:nvSpPr>
          <p:cNvPr id="18449" name="Text Box 21"/>
          <p:cNvSpPr txBox="1">
            <a:spLocks noChangeArrowheads="1"/>
          </p:cNvSpPr>
          <p:nvPr/>
        </p:nvSpPr>
        <p:spPr bwMode="auto">
          <a:xfrm>
            <a:off x="7010400" y="3048000"/>
            <a:ext cx="1905000" cy="336550"/>
          </a:xfrm>
          <a:prstGeom prst="rect">
            <a:avLst/>
          </a:prstGeom>
          <a:noFill/>
          <a:ln w="12700" cap="sq">
            <a:noFill/>
            <a:miter lim="800000"/>
            <a:headEnd type="none" w="sm" len="sm"/>
            <a:tailEnd type="none" w="sm" len="sm"/>
          </a:ln>
        </p:spPr>
        <p:txBody>
          <a:bodyPr>
            <a:spAutoFit/>
          </a:bodyPr>
          <a:lstStyle/>
          <a:p>
            <a:pPr>
              <a:spcBef>
                <a:spcPct val="50000"/>
              </a:spcBef>
            </a:pPr>
            <a:r>
              <a:rPr lang="en-US" sz="1600" b="1">
                <a:latin typeface="Arial" pitchFamily="34" charset="0"/>
              </a:rPr>
              <a:t>Tingkat kedua</a:t>
            </a:r>
          </a:p>
        </p:txBody>
      </p:sp>
      <p:sp>
        <p:nvSpPr>
          <p:cNvPr id="18450" name="Text Box 22"/>
          <p:cNvSpPr txBox="1">
            <a:spLocks noChangeArrowheads="1"/>
          </p:cNvSpPr>
          <p:nvPr/>
        </p:nvSpPr>
        <p:spPr bwMode="auto">
          <a:xfrm>
            <a:off x="7924800" y="990600"/>
            <a:ext cx="1066800" cy="581025"/>
          </a:xfrm>
          <a:prstGeom prst="rect">
            <a:avLst/>
          </a:prstGeom>
          <a:noFill/>
          <a:ln w="12700" cap="sq">
            <a:noFill/>
            <a:miter lim="800000"/>
            <a:headEnd type="none" w="sm" len="sm"/>
            <a:tailEnd type="none" w="sm" len="sm"/>
          </a:ln>
        </p:spPr>
        <p:txBody>
          <a:bodyPr>
            <a:spAutoFit/>
          </a:bodyPr>
          <a:lstStyle/>
          <a:p>
            <a:pPr>
              <a:spcBef>
                <a:spcPct val="50000"/>
              </a:spcBef>
            </a:pPr>
            <a:r>
              <a:rPr lang="en-US" sz="1600" b="1">
                <a:latin typeface="Arial" pitchFamily="34" charset="0"/>
              </a:rPr>
              <a:t>Tingkat ketiga</a:t>
            </a:r>
          </a:p>
        </p:txBody>
      </p:sp>
      <p:sp>
        <p:nvSpPr>
          <p:cNvPr id="231448" name="Text Box 24"/>
          <p:cNvSpPr txBox="1">
            <a:spLocks noChangeArrowheads="1"/>
          </p:cNvSpPr>
          <p:nvPr/>
        </p:nvSpPr>
        <p:spPr bwMode="auto">
          <a:xfrm>
            <a:off x="785786" y="1071546"/>
            <a:ext cx="7162800" cy="609600"/>
          </a:xfrm>
          <a:prstGeom prst="rect">
            <a:avLst/>
          </a:prstGeom>
          <a:solidFill>
            <a:srgbClr val="005B88"/>
          </a:solidFill>
          <a:ln w="12700">
            <a:solidFill>
              <a:schemeClr val="tx1"/>
            </a:solidFill>
            <a:miter lim="800000"/>
            <a:headEnd/>
            <a:tailEnd/>
          </a:ln>
          <a:effectLst>
            <a:outerShdw dist="107763" dir="2700000" algn="ctr" rotWithShape="0">
              <a:schemeClr val="bg2"/>
            </a:outerShdw>
          </a:effectLst>
        </p:spPr>
        <p:txBody>
          <a:bodyPr lIns="90488" tIns="44450" rIns="90488" bIns="44450"/>
          <a:lstStyle/>
          <a:p>
            <a:pPr marL="109538">
              <a:lnSpc>
                <a:spcPct val="105000"/>
              </a:lnSpc>
              <a:defRPr/>
            </a:pPr>
            <a:r>
              <a:rPr lang="en-US" sz="3000" b="1" i="1" dirty="0" err="1">
                <a:solidFill>
                  <a:srgbClr val="F8F574"/>
                </a:solidFill>
                <a:effectLst>
                  <a:outerShdw blurRad="38100" dist="38100" dir="2700000" algn="tl">
                    <a:srgbClr val="000000"/>
                  </a:outerShdw>
                </a:effectLst>
                <a:latin typeface="Comic Sans MS" pitchFamily="66" charset="0"/>
              </a:rPr>
              <a:t>Relevansi</a:t>
            </a:r>
            <a:r>
              <a:rPr lang="en-US" sz="3000" b="1" i="1" dirty="0">
                <a:solidFill>
                  <a:srgbClr val="F8F574"/>
                </a:solidFill>
                <a:effectLst>
                  <a:outerShdw blurRad="38100" dist="38100" dir="2700000" algn="tl">
                    <a:srgbClr val="000000"/>
                  </a:outerShdw>
                </a:effectLst>
                <a:latin typeface="Comic Sans MS" pitchFamily="66" charset="0"/>
              </a:rPr>
              <a:t> </a:t>
            </a:r>
            <a:r>
              <a:rPr lang="en-US" sz="3000" b="1" i="1" dirty="0" err="1">
                <a:solidFill>
                  <a:srgbClr val="F8F574"/>
                </a:solidFill>
                <a:effectLst>
                  <a:outerShdw blurRad="38100" dist="38100" dir="2700000" algn="tl">
                    <a:srgbClr val="000000"/>
                  </a:outerShdw>
                </a:effectLst>
                <a:latin typeface="Comic Sans MS" pitchFamily="66" charset="0"/>
              </a:rPr>
              <a:t>dan</a:t>
            </a:r>
            <a:r>
              <a:rPr lang="en-US" sz="3000" b="1" i="1" dirty="0">
                <a:solidFill>
                  <a:srgbClr val="F8F574"/>
                </a:solidFill>
                <a:effectLst>
                  <a:outerShdw blurRad="38100" dist="38100" dir="2700000" algn="tl">
                    <a:srgbClr val="000000"/>
                  </a:outerShdw>
                </a:effectLst>
                <a:latin typeface="Comic Sans MS" pitchFamily="66" charset="0"/>
              </a:rPr>
              <a:t> </a:t>
            </a:r>
            <a:r>
              <a:rPr lang="en-US" sz="3000" b="1" i="1" dirty="0" err="1">
                <a:solidFill>
                  <a:srgbClr val="F8F574"/>
                </a:solidFill>
                <a:effectLst>
                  <a:outerShdw blurRad="38100" dist="38100" dir="2700000" algn="tl">
                    <a:srgbClr val="000000"/>
                  </a:outerShdw>
                </a:effectLst>
                <a:latin typeface="Comic Sans MS" pitchFamily="66" charset="0"/>
              </a:rPr>
              <a:t>Reliabilitas</a:t>
            </a:r>
            <a:endParaRPr lang="en-US" sz="3000" b="1" i="1" dirty="0">
              <a:solidFill>
                <a:srgbClr val="F8F574"/>
              </a:solidFill>
              <a:effectLst>
                <a:outerShdw blurRad="38100" dist="38100" dir="2700000" algn="tl">
                  <a:srgbClr val="000000"/>
                </a:outerShdw>
              </a:effectLst>
              <a:latin typeface="Comic Sans MS" pitchFamily="66" charset="0"/>
            </a:endParaRPr>
          </a:p>
        </p:txBody>
      </p:sp>
      <p:sp>
        <p:nvSpPr>
          <p:cNvPr id="18452" name="AutoShape 25"/>
          <p:cNvSpPr>
            <a:spLocks noChangeArrowheads="1"/>
          </p:cNvSpPr>
          <p:nvPr/>
        </p:nvSpPr>
        <p:spPr bwMode="auto">
          <a:xfrm>
            <a:off x="2667000" y="1752600"/>
            <a:ext cx="685800" cy="533400"/>
          </a:xfrm>
          <a:prstGeom prst="upArrow">
            <a:avLst>
              <a:gd name="adj1" fmla="val 50000"/>
              <a:gd name="adj2" fmla="val 25000"/>
            </a:avLst>
          </a:prstGeom>
          <a:solidFill>
            <a:srgbClr val="F4BCBC"/>
          </a:solidFill>
          <a:ln w="12700">
            <a:noFill/>
            <a:miter lim="800000"/>
            <a:headEnd/>
            <a:tailEnd/>
          </a:ln>
        </p:spPr>
        <p:txBody>
          <a:bodyPr wrap="none" anchor="ctr"/>
          <a:lstStyle/>
          <a:p>
            <a:endParaRPr lang="id-ID"/>
          </a:p>
        </p:txBody>
      </p:sp>
      <p:sp>
        <p:nvSpPr>
          <p:cNvPr id="231450" name="Text Box 26"/>
          <p:cNvSpPr txBox="1">
            <a:spLocks noChangeArrowheads="1"/>
          </p:cNvSpPr>
          <p:nvPr/>
        </p:nvSpPr>
        <p:spPr bwMode="auto">
          <a:xfrm>
            <a:off x="5715000" y="5943600"/>
            <a:ext cx="3276600" cy="825500"/>
          </a:xfrm>
          <a:prstGeom prst="rect">
            <a:avLst/>
          </a:prstGeom>
          <a:solidFill>
            <a:schemeClr val="bg1"/>
          </a:solidFill>
          <a:ln w="19050">
            <a:noFill/>
            <a:miter lim="800000"/>
            <a:headEnd/>
            <a:tailEnd/>
          </a:ln>
          <a:effectLst/>
        </p:spPr>
        <p:txBody>
          <a:bodyPr>
            <a:spAutoFit/>
          </a:bodyPr>
          <a:lstStyle/>
          <a:p>
            <a:pPr marL="692150" indent="-692150" algn="l">
              <a:spcBef>
                <a:spcPct val="50000"/>
              </a:spcBef>
              <a:defRPr/>
            </a:pPr>
            <a:r>
              <a:rPr lang="en-US" sz="1600" b="1" i="1" dirty="0">
                <a:solidFill>
                  <a:schemeClr val="bg2"/>
                </a:solidFill>
                <a:effectLst>
                  <a:outerShdw blurRad="38100" dist="38100" dir="2700000" algn="tl">
                    <a:srgbClr val="C0C0C0"/>
                  </a:outerShdw>
                </a:effectLst>
                <a:latin typeface="Comic Sans MS" pitchFamily="66" charset="0"/>
              </a:rPr>
              <a:t>LO 4  Identify the qualitative characteristics of accounting information.</a:t>
            </a:r>
          </a:p>
        </p:txBody>
      </p:sp>
      <p:sp>
        <p:nvSpPr>
          <p:cNvPr id="211996" name="Text Box 1052"/>
          <p:cNvSpPr txBox="1">
            <a:spLocks noChangeArrowheads="1"/>
          </p:cNvSpPr>
          <p:nvPr/>
        </p:nvSpPr>
        <p:spPr bwMode="auto">
          <a:xfrm>
            <a:off x="1981200" y="2362200"/>
            <a:ext cx="2209800" cy="1711325"/>
          </a:xfrm>
          <a:prstGeom prst="rect">
            <a:avLst/>
          </a:prstGeom>
          <a:noFill/>
          <a:ln w="12700">
            <a:noFill/>
            <a:miter lim="800000"/>
            <a:headEnd/>
            <a:tailEnd/>
          </a:ln>
          <a:effectLst/>
        </p:spPr>
        <p:txBody>
          <a:bodyPr>
            <a:spAutoFit/>
          </a:bodyPr>
          <a:lstStyle/>
          <a:p>
            <a:pPr indent="346075">
              <a:spcBef>
                <a:spcPct val="40000"/>
              </a:spcBef>
              <a:defRPr/>
            </a:pPr>
            <a:r>
              <a:rPr lang="en-US" sz="1400" b="1" u="sng">
                <a:effectLst>
                  <a:outerShdw blurRad="38100" dist="38100" dir="2700000" algn="tl">
                    <a:srgbClr val="C0C0C0"/>
                  </a:outerShdw>
                </a:effectLst>
                <a:latin typeface="Arial" pitchFamily="34" charset="0"/>
              </a:rPr>
              <a:t>KARAKTERISTIK   KUALITATIF</a:t>
            </a:r>
            <a:endParaRPr lang="en-US" sz="1400">
              <a:effectLst>
                <a:outerShdw blurRad="38100" dist="38100" dir="2700000" algn="tl">
                  <a:srgbClr val="C0C0C0"/>
                </a:outerShdw>
              </a:effectLst>
              <a:latin typeface="Arial" pitchFamily="34" charset="0"/>
            </a:endParaRPr>
          </a:p>
          <a:p>
            <a:pPr indent="346075" algn="l">
              <a:spcBef>
                <a:spcPct val="40000"/>
              </a:spcBef>
              <a:defRPr/>
            </a:pPr>
            <a:r>
              <a:rPr lang="en-US" sz="1400">
                <a:effectLst>
                  <a:outerShdw blurRad="38100" dist="38100" dir="2700000" algn="tl">
                    <a:srgbClr val="C0C0C0"/>
                  </a:outerShdw>
                </a:effectLst>
                <a:latin typeface="Arial" pitchFamily="34" charset="0"/>
              </a:rPr>
              <a:t>Relevansi</a:t>
            </a:r>
          </a:p>
          <a:p>
            <a:pPr indent="346075" algn="l">
              <a:spcBef>
                <a:spcPct val="40000"/>
              </a:spcBef>
              <a:defRPr/>
            </a:pPr>
            <a:r>
              <a:rPr lang="en-US" sz="1400">
                <a:effectLst>
                  <a:outerShdw blurRad="38100" dist="38100" dir="2700000" algn="tl">
                    <a:srgbClr val="C0C0C0"/>
                  </a:outerShdw>
                </a:effectLst>
                <a:latin typeface="Arial" pitchFamily="34" charset="0"/>
              </a:rPr>
              <a:t>Reliabilitas</a:t>
            </a:r>
          </a:p>
          <a:p>
            <a:pPr indent="346075" algn="l">
              <a:spcBef>
                <a:spcPct val="40000"/>
              </a:spcBef>
              <a:defRPr/>
            </a:pPr>
            <a:r>
              <a:rPr lang="en-US" sz="1400">
                <a:effectLst>
                  <a:outerShdw blurRad="38100" dist="38100" dir="2700000" algn="tl">
                    <a:srgbClr val="C0C0C0"/>
                  </a:outerShdw>
                </a:effectLst>
                <a:latin typeface="Arial" pitchFamily="34" charset="0"/>
              </a:rPr>
              <a:t>Komparabilitas</a:t>
            </a:r>
          </a:p>
          <a:p>
            <a:pPr indent="346075" algn="l">
              <a:spcBef>
                <a:spcPct val="40000"/>
              </a:spcBef>
              <a:defRPr/>
            </a:pPr>
            <a:r>
              <a:rPr lang="en-US" sz="1400">
                <a:effectLst>
                  <a:outerShdw blurRad="38100" dist="38100" dir="2700000" algn="tl">
                    <a:srgbClr val="C0C0C0"/>
                  </a:outerShdw>
                </a:effectLst>
                <a:latin typeface="Arial" pitchFamily="34" charset="0"/>
              </a:rPr>
              <a:t>Konsistensi</a:t>
            </a:r>
          </a:p>
        </p:txBody>
      </p:sp>
      <p:sp>
        <p:nvSpPr>
          <p:cNvPr id="211981" name="Text Box 1037"/>
          <p:cNvSpPr txBox="1">
            <a:spLocks noChangeArrowheads="1"/>
          </p:cNvSpPr>
          <p:nvPr/>
        </p:nvSpPr>
        <p:spPr bwMode="auto">
          <a:xfrm>
            <a:off x="4343400" y="2466975"/>
            <a:ext cx="2590800" cy="1558925"/>
          </a:xfrm>
          <a:prstGeom prst="rect">
            <a:avLst/>
          </a:prstGeom>
          <a:noFill/>
          <a:ln w="12700">
            <a:noFill/>
            <a:miter lim="800000"/>
            <a:headEnd/>
            <a:tailEnd/>
          </a:ln>
          <a:effectLst/>
        </p:spPr>
        <p:txBody>
          <a:bodyPr>
            <a:spAutoFit/>
          </a:bodyPr>
          <a:lstStyle/>
          <a:p>
            <a:pPr>
              <a:spcAft>
                <a:spcPct val="30000"/>
              </a:spcAft>
              <a:defRPr/>
            </a:pPr>
            <a:r>
              <a:rPr lang="en-US" sz="1400" b="1" u="sng">
                <a:effectLst>
                  <a:outerShdw blurRad="38100" dist="38100" dir="2700000" algn="tl">
                    <a:srgbClr val="C0C0C0"/>
                  </a:outerShdw>
                </a:effectLst>
                <a:latin typeface="Arial" pitchFamily="34" charset="0"/>
              </a:rPr>
              <a:t>UNSUR-UNSUR</a:t>
            </a:r>
            <a:endParaRPr lang="en-US" sz="1400">
              <a:effectLst>
                <a:outerShdw blurRad="38100" dist="38100" dir="2700000" algn="tl">
                  <a:srgbClr val="C0C0C0"/>
                </a:outerShdw>
              </a:effectLst>
              <a:latin typeface="Arial" pitchFamily="34" charset="0"/>
            </a:endParaRPr>
          </a:p>
          <a:p>
            <a:pPr algn="l">
              <a:defRPr/>
            </a:pPr>
            <a:r>
              <a:rPr lang="en-US" sz="1300">
                <a:effectLst>
                  <a:outerShdw blurRad="38100" dist="38100" dir="2700000" algn="tl">
                    <a:srgbClr val="C0C0C0"/>
                  </a:outerShdw>
                </a:effectLst>
                <a:latin typeface="Arial" pitchFamily="34" charset="0"/>
              </a:rPr>
              <a:t>Aktiva, Kewajiban, dan Ekuitas</a:t>
            </a:r>
          </a:p>
          <a:p>
            <a:pPr algn="l">
              <a:defRPr/>
            </a:pPr>
            <a:r>
              <a:rPr lang="en-US" sz="1300">
                <a:effectLst>
                  <a:outerShdw blurRad="38100" dist="38100" dir="2700000" algn="tl">
                    <a:srgbClr val="C0C0C0"/>
                  </a:outerShdw>
                </a:effectLst>
                <a:latin typeface="Arial" pitchFamily="34" charset="0"/>
              </a:rPr>
              <a:t>Investasi oleh pemilik</a:t>
            </a:r>
          </a:p>
          <a:p>
            <a:pPr algn="l">
              <a:defRPr/>
            </a:pPr>
            <a:r>
              <a:rPr lang="en-US" sz="1300">
                <a:effectLst>
                  <a:outerShdw blurRad="38100" dist="38100" dir="2700000" algn="tl">
                    <a:srgbClr val="C0C0C0"/>
                  </a:outerShdw>
                </a:effectLst>
                <a:latin typeface="Arial" pitchFamily="34" charset="0"/>
              </a:rPr>
              <a:t>Distribusi kepada pemilik</a:t>
            </a:r>
          </a:p>
          <a:p>
            <a:pPr algn="l">
              <a:defRPr/>
            </a:pPr>
            <a:r>
              <a:rPr lang="en-US" sz="1300">
                <a:effectLst>
                  <a:outerShdw blurRad="38100" dist="38100" dir="2700000" algn="tl">
                    <a:srgbClr val="C0C0C0"/>
                  </a:outerShdw>
                </a:effectLst>
                <a:latin typeface="Arial" pitchFamily="34" charset="0"/>
              </a:rPr>
              <a:t>Laba komprehensif </a:t>
            </a:r>
          </a:p>
          <a:p>
            <a:pPr algn="l">
              <a:defRPr/>
            </a:pPr>
            <a:r>
              <a:rPr lang="en-US" sz="1300">
                <a:effectLst>
                  <a:outerShdw blurRad="38100" dist="38100" dir="2700000" algn="tl">
                    <a:srgbClr val="C0C0C0"/>
                  </a:outerShdw>
                </a:effectLst>
                <a:latin typeface="Arial" pitchFamily="34" charset="0"/>
              </a:rPr>
              <a:t>Pendapatan dan Beban</a:t>
            </a:r>
          </a:p>
          <a:p>
            <a:pPr algn="l">
              <a:defRPr/>
            </a:pPr>
            <a:r>
              <a:rPr lang="en-US" sz="1300">
                <a:effectLst>
                  <a:outerShdw blurRad="38100" dist="38100" dir="2700000" algn="tl">
                    <a:srgbClr val="C0C0C0"/>
                  </a:outerShdw>
                </a:effectLst>
                <a:latin typeface="Arial" pitchFamily="34" charset="0"/>
              </a:rPr>
              <a:t>Keuntungan dan Kerugian</a:t>
            </a:r>
            <a:endParaRPr lang="en-US" sz="1400">
              <a:effectLst>
                <a:outerShdw blurRad="38100" dist="38100" dir="2700000" algn="tl">
                  <a:srgbClr val="C0C0C0"/>
                </a:outerShdw>
              </a:effectLst>
              <a:latin typeface="Arial" pitchFamily="34" charset="0"/>
            </a:endParaRPr>
          </a:p>
        </p:txBody>
      </p:sp>
      <p:sp>
        <p:nvSpPr>
          <p:cNvPr id="211978" name="Text Box 1034"/>
          <p:cNvSpPr txBox="1">
            <a:spLocks noChangeArrowheads="1"/>
          </p:cNvSpPr>
          <p:nvPr/>
        </p:nvSpPr>
        <p:spPr bwMode="auto">
          <a:xfrm>
            <a:off x="3429000" y="4343400"/>
            <a:ext cx="2133600" cy="2219325"/>
          </a:xfrm>
          <a:prstGeom prst="rect">
            <a:avLst/>
          </a:prstGeom>
          <a:noFill/>
          <a:ln w="12700">
            <a:noFill/>
            <a:miter lim="800000"/>
            <a:headEnd/>
            <a:tailEnd/>
          </a:ln>
          <a:effectLst/>
        </p:spPr>
        <p:txBody>
          <a:bodyPr>
            <a:spAutoFit/>
          </a:bodyPr>
          <a:lstStyle/>
          <a:p>
            <a:pPr marL="228600" indent="-228600">
              <a:defRPr/>
            </a:pPr>
            <a:r>
              <a:rPr lang="en-US" sz="1400" b="1" u="sng">
                <a:effectLst>
                  <a:outerShdw blurRad="38100" dist="38100" dir="2700000" algn="tl">
                    <a:srgbClr val="C0C0C0"/>
                  </a:outerShdw>
                </a:effectLst>
                <a:latin typeface="Arial" pitchFamily="34" charset="0"/>
              </a:rPr>
              <a:t>TUJUAN</a:t>
            </a:r>
            <a:endParaRPr lang="en-US" sz="1400">
              <a:effectLst>
                <a:outerShdw blurRad="38100" dist="38100" dir="2700000" algn="tl">
                  <a:srgbClr val="C0C0C0"/>
                </a:outerShdw>
              </a:effectLst>
              <a:latin typeface="Arial" pitchFamily="34" charset="0"/>
            </a:endParaRPr>
          </a:p>
          <a:p>
            <a:pPr marL="228600" indent="-228600" algn="l">
              <a:defRPr/>
            </a:pPr>
            <a:r>
              <a:rPr lang="en-US" sz="1400">
                <a:effectLst>
                  <a:outerShdw blurRad="38100" dist="38100" dir="2700000" algn="tl">
                    <a:srgbClr val="C0C0C0"/>
                  </a:outerShdw>
                </a:effectLst>
                <a:latin typeface="Arial" pitchFamily="34" charset="0"/>
              </a:rPr>
              <a:t>1. 	Berguna dalam keputusan investasi dan kredit</a:t>
            </a:r>
          </a:p>
          <a:p>
            <a:pPr marL="228600" indent="-228600" algn="l">
              <a:defRPr/>
            </a:pPr>
            <a:r>
              <a:rPr lang="en-US" sz="1400">
                <a:effectLst>
                  <a:outerShdw blurRad="38100" dist="38100" dir="2700000" algn="tl">
                    <a:srgbClr val="C0C0C0"/>
                  </a:outerShdw>
                </a:effectLst>
                <a:latin typeface="Arial" pitchFamily="34" charset="0"/>
              </a:rPr>
              <a:t>2. 	Berguna dalam menilai arus kas masa depan</a:t>
            </a:r>
          </a:p>
          <a:p>
            <a:pPr marL="228600" indent="-228600" algn="l">
              <a:defRPr/>
            </a:pPr>
            <a:r>
              <a:rPr lang="en-US" sz="1400">
                <a:effectLst>
                  <a:outerShdw blurRad="38100" dist="38100" dir="2700000" algn="tl">
                    <a:srgbClr val="C0C0C0"/>
                  </a:outerShdw>
                </a:effectLst>
                <a:latin typeface="Arial" pitchFamily="34" charset="0"/>
              </a:rPr>
              <a:t>3.  Info sumber daya, klaim terhadapnya dan perubahannya</a:t>
            </a:r>
          </a:p>
        </p:txBody>
      </p:sp>
      <p:sp>
        <p:nvSpPr>
          <p:cNvPr id="211982" name="Text Box 1038"/>
          <p:cNvSpPr txBox="1">
            <a:spLocks noChangeArrowheads="1"/>
          </p:cNvSpPr>
          <p:nvPr/>
        </p:nvSpPr>
        <p:spPr bwMode="auto">
          <a:xfrm>
            <a:off x="152400" y="3870325"/>
            <a:ext cx="2133600" cy="1616075"/>
          </a:xfrm>
          <a:prstGeom prst="rect">
            <a:avLst/>
          </a:prstGeom>
          <a:noFill/>
          <a:ln w="12700">
            <a:noFill/>
            <a:miter lim="800000"/>
            <a:headEnd/>
            <a:tailEnd/>
          </a:ln>
          <a:effectLst/>
        </p:spPr>
        <p:txBody>
          <a:bodyPr>
            <a:spAutoFit/>
          </a:bodyPr>
          <a:lstStyle/>
          <a:p>
            <a:pPr algn="l">
              <a:spcBef>
                <a:spcPct val="50000"/>
              </a:spcBef>
              <a:defRPr/>
            </a:pPr>
            <a:r>
              <a:rPr lang="en-US" sz="2000" b="1">
                <a:solidFill>
                  <a:srgbClr val="000066"/>
                </a:solidFill>
                <a:effectLst>
                  <a:outerShdw blurRad="38100" dist="38100" dir="2700000" algn="tl">
                    <a:srgbClr val="C0C0C0"/>
                  </a:outerShdw>
                </a:effectLst>
                <a:latin typeface="Comic Sans MS" pitchFamily="66" charset="0"/>
              </a:rPr>
              <a:t>Ilustrasi 2-6</a:t>
            </a:r>
            <a:r>
              <a:rPr lang="en-US" sz="2000">
                <a:latin typeface="Comic Sans MS" pitchFamily="66" charset="0"/>
              </a:rPr>
              <a:t> Kerangka Kerja Konseptual untuk Pelaporan Keuangan</a:t>
            </a:r>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3" name="Text Box 5"/>
          <p:cNvSpPr txBox="1">
            <a:spLocks noChangeArrowheads="1"/>
          </p:cNvSpPr>
          <p:nvPr/>
        </p:nvSpPr>
        <p:spPr bwMode="auto">
          <a:xfrm>
            <a:off x="1371600" y="6369050"/>
            <a:ext cx="7620000" cy="336550"/>
          </a:xfrm>
          <a:prstGeom prst="rect">
            <a:avLst/>
          </a:prstGeom>
          <a:solidFill>
            <a:schemeClr val="bg1"/>
          </a:solidFill>
          <a:ln w="19050">
            <a:noFill/>
            <a:miter lim="800000"/>
            <a:headEnd/>
            <a:tailEnd/>
          </a:ln>
          <a:effectLst/>
        </p:spPr>
        <p:txBody>
          <a:bodyPr>
            <a:spAutoFit/>
          </a:bodyPr>
          <a:lstStyle/>
          <a:p>
            <a:pPr marL="457200" indent="-457200" algn="r">
              <a:spcBef>
                <a:spcPct val="50000"/>
              </a:spcBef>
              <a:defRPr/>
            </a:pPr>
            <a:r>
              <a:rPr lang="en-US" sz="1600" b="1" i="1">
                <a:solidFill>
                  <a:schemeClr val="bg2"/>
                </a:solidFill>
                <a:effectLst>
                  <a:outerShdw blurRad="38100" dist="38100" dir="2700000" algn="tl">
                    <a:srgbClr val="C0C0C0"/>
                  </a:outerShdw>
                </a:effectLst>
                <a:latin typeface="Comic Sans MS" pitchFamily="66" charset="0"/>
              </a:rPr>
              <a:t>LO 4  Identify the qualitative characteristics of accounting information.</a:t>
            </a:r>
          </a:p>
        </p:txBody>
      </p:sp>
      <p:sp>
        <p:nvSpPr>
          <p:cNvPr id="237580" name="Rectangle 12"/>
          <p:cNvSpPr>
            <a:spLocks noGrp="1" noChangeArrowheads="1"/>
          </p:cNvSpPr>
          <p:nvPr>
            <p:ph type="title"/>
          </p:nvPr>
        </p:nvSpPr>
        <p:spPr>
          <a:xfrm>
            <a:off x="457200" y="457200"/>
            <a:ext cx="8229600" cy="560388"/>
          </a:xfrm>
          <a:solidFill>
            <a:srgbClr val="005B88"/>
          </a:solidFill>
          <a:ln cap="flat"/>
        </p:spPr>
        <p:txBody>
          <a:bodyPr/>
          <a:lstStyle/>
          <a:p>
            <a:pPr marL="109538" algn="ctr">
              <a:defRPr/>
            </a:pPr>
            <a:r>
              <a:rPr lang="en-US" sz="3000" i="1" dirty="0" smtClean="0">
                <a:solidFill>
                  <a:schemeClr val="bg1"/>
                </a:solidFill>
                <a:latin typeface="Comic Sans MS" pitchFamily="66" charset="0"/>
              </a:rPr>
              <a:t>Tingkat </a:t>
            </a:r>
            <a:r>
              <a:rPr lang="en-US" sz="3000" i="1" dirty="0" err="1" smtClean="0">
                <a:solidFill>
                  <a:schemeClr val="bg1"/>
                </a:solidFill>
                <a:latin typeface="Comic Sans MS" pitchFamily="66" charset="0"/>
              </a:rPr>
              <a:t>Kedua</a:t>
            </a:r>
            <a:r>
              <a:rPr lang="en-US" sz="3000" i="1" dirty="0" smtClean="0">
                <a:solidFill>
                  <a:schemeClr val="bg1"/>
                </a:solidFill>
                <a:latin typeface="Comic Sans MS" pitchFamily="66" charset="0"/>
              </a:rPr>
              <a:t>: </a:t>
            </a:r>
            <a:r>
              <a:rPr lang="en-US" sz="3000" i="1" dirty="0" err="1" smtClean="0">
                <a:solidFill>
                  <a:schemeClr val="bg1"/>
                </a:solidFill>
                <a:latin typeface="Comic Sans MS" pitchFamily="66" charset="0"/>
              </a:rPr>
              <a:t>Karakteristik</a:t>
            </a:r>
            <a:r>
              <a:rPr lang="en-US" sz="3000" i="1" dirty="0" smtClean="0">
                <a:solidFill>
                  <a:schemeClr val="bg1"/>
                </a:solidFill>
                <a:latin typeface="Comic Sans MS" pitchFamily="66" charset="0"/>
              </a:rPr>
              <a:t> </a:t>
            </a:r>
            <a:r>
              <a:rPr lang="en-US" sz="3000" i="1" dirty="0" err="1" smtClean="0">
                <a:solidFill>
                  <a:schemeClr val="bg1"/>
                </a:solidFill>
                <a:latin typeface="Comic Sans MS" pitchFamily="66" charset="0"/>
              </a:rPr>
              <a:t>Kualitatif</a:t>
            </a:r>
            <a:endParaRPr lang="en-US" sz="3000" i="1" dirty="0" smtClean="0">
              <a:solidFill>
                <a:schemeClr val="bg1"/>
              </a:solidFill>
              <a:latin typeface="Comic Sans MS" pitchFamily="66" charset="0"/>
            </a:endParaRPr>
          </a:p>
        </p:txBody>
      </p:sp>
      <p:sp>
        <p:nvSpPr>
          <p:cNvPr id="19460" name="Text Box 18"/>
          <p:cNvSpPr txBox="1">
            <a:spLocks noChangeArrowheads="1"/>
          </p:cNvSpPr>
          <p:nvPr/>
        </p:nvSpPr>
        <p:spPr bwMode="auto">
          <a:xfrm>
            <a:off x="533400" y="1322388"/>
            <a:ext cx="8229600" cy="582612"/>
          </a:xfrm>
          <a:prstGeom prst="rect">
            <a:avLst/>
          </a:prstGeom>
          <a:noFill/>
          <a:ln w="28575" cap="sq">
            <a:noFill/>
            <a:miter lim="800000"/>
            <a:headEnd type="none" w="sm" len="sm"/>
            <a:tailEnd type="none" w="sm" len="sm"/>
          </a:ln>
        </p:spPr>
        <p:txBody>
          <a:bodyPr>
            <a:spAutoFit/>
          </a:bodyPr>
          <a:lstStyle/>
          <a:p>
            <a:pPr marL="350838" indent="-350838" algn="l">
              <a:lnSpc>
                <a:spcPct val="115000"/>
              </a:lnSpc>
              <a:spcBef>
                <a:spcPct val="30000"/>
              </a:spcBef>
              <a:buSzPct val="80000"/>
            </a:pPr>
            <a:r>
              <a:rPr lang="en-US" sz="2800" b="1">
                <a:solidFill>
                  <a:srgbClr val="800000"/>
                </a:solidFill>
                <a:latin typeface="Comic Sans MS" pitchFamily="66" charset="0"/>
              </a:rPr>
              <a:t>Kualitas Primer:</a:t>
            </a:r>
            <a:endParaRPr lang="en-US">
              <a:latin typeface="Comic Sans MS" pitchFamily="66" charset="0"/>
            </a:endParaRPr>
          </a:p>
        </p:txBody>
      </p:sp>
      <p:sp>
        <p:nvSpPr>
          <p:cNvPr id="19461" name="Text Box 19"/>
          <p:cNvSpPr txBox="1">
            <a:spLocks noChangeArrowheads="1"/>
          </p:cNvSpPr>
          <p:nvPr/>
        </p:nvSpPr>
        <p:spPr bwMode="auto">
          <a:xfrm>
            <a:off x="838200" y="2006600"/>
            <a:ext cx="8153400" cy="3754438"/>
          </a:xfrm>
          <a:prstGeom prst="rect">
            <a:avLst/>
          </a:prstGeom>
          <a:noFill/>
          <a:ln w="28575" cap="sq">
            <a:noFill/>
            <a:miter lim="800000"/>
            <a:headEnd type="none" w="sm" len="sm"/>
            <a:tailEnd type="none" w="sm" len="sm"/>
          </a:ln>
        </p:spPr>
        <p:txBody>
          <a:bodyPr>
            <a:spAutoFit/>
          </a:bodyPr>
          <a:lstStyle/>
          <a:p>
            <a:pPr marL="457200" indent="-346075" algn="l">
              <a:lnSpc>
                <a:spcPct val="115000"/>
              </a:lnSpc>
              <a:spcBef>
                <a:spcPct val="30000"/>
              </a:spcBef>
              <a:buSzPct val="80000"/>
            </a:pPr>
            <a:r>
              <a:rPr lang="en-US" sz="2600" b="1" dirty="0" err="1">
                <a:solidFill>
                  <a:srgbClr val="800000"/>
                </a:solidFill>
                <a:latin typeface="Comic Sans MS" pitchFamily="66" charset="0"/>
              </a:rPr>
              <a:t>Relevansi</a:t>
            </a:r>
            <a:r>
              <a:rPr lang="en-US" sz="2600" dirty="0">
                <a:latin typeface="Comic Sans MS" pitchFamily="66" charset="0"/>
              </a:rPr>
              <a:t> </a:t>
            </a:r>
            <a:r>
              <a:rPr lang="en-US" dirty="0">
                <a:latin typeface="Comic Sans MS" pitchFamily="66" charset="0"/>
              </a:rPr>
              <a:t>– </a:t>
            </a:r>
            <a:r>
              <a:rPr lang="en-US" dirty="0" err="1">
                <a:latin typeface="Comic Sans MS" pitchFamily="66" charset="0"/>
              </a:rPr>
              <a:t>membuat</a:t>
            </a:r>
            <a:r>
              <a:rPr lang="en-US" dirty="0">
                <a:latin typeface="Comic Sans MS" pitchFamily="66" charset="0"/>
              </a:rPr>
              <a:t> </a:t>
            </a:r>
            <a:r>
              <a:rPr lang="en-US" dirty="0" err="1">
                <a:latin typeface="Comic Sans MS" pitchFamily="66" charset="0"/>
              </a:rPr>
              <a:t>perbedaan</a:t>
            </a:r>
            <a:r>
              <a:rPr lang="en-US" dirty="0">
                <a:latin typeface="Comic Sans MS" pitchFamily="66" charset="0"/>
              </a:rPr>
              <a:t> </a:t>
            </a:r>
            <a:r>
              <a:rPr lang="en-US" dirty="0" err="1">
                <a:latin typeface="Comic Sans MS" pitchFamily="66" charset="0"/>
              </a:rPr>
              <a:t>dalam</a:t>
            </a:r>
            <a:r>
              <a:rPr lang="en-US" dirty="0">
                <a:latin typeface="Comic Sans MS" pitchFamily="66" charset="0"/>
              </a:rPr>
              <a:t> </a:t>
            </a:r>
            <a:r>
              <a:rPr lang="en-US" dirty="0" err="1">
                <a:latin typeface="Comic Sans MS" pitchFamily="66" charset="0"/>
              </a:rPr>
              <a:t>keputusan</a:t>
            </a:r>
            <a:r>
              <a:rPr lang="en-US" dirty="0">
                <a:latin typeface="Comic Sans MS" pitchFamily="66" charset="0"/>
              </a:rPr>
              <a:t>.</a:t>
            </a:r>
          </a:p>
          <a:p>
            <a:pPr marL="1149350" lvl="1" indent="-457200" algn="l">
              <a:lnSpc>
                <a:spcPct val="110000"/>
              </a:lnSpc>
              <a:spcBef>
                <a:spcPct val="10000"/>
              </a:spcBef>
              <a:buSzPct val="80000"/>
              <a:buFontTx/>
              <a:buBlip>
                <a:blip r:embed="rId3"/>
              </a:buBlip>
            </a:pPr>
            <a:r>
              <a:rPr lang="en-US" dirty="0" err="1">
                <a:latin typeface="Comic Sans MS" pitchFamily="66" charset="0"/>
              </a:rPr>
              <a:t>Nilai</a:t>
            </a:r>
            <a:r>
              <a:rPr lang="en-US" dirty="0">
                <a:latin typeface="Comic Sans MS" pitchFamily="66" charset="0"/>
              </a:rPr>
              <a:t> </a:t>
            </a:r>
            <a:r>
              <a:rPr lang="en-US" dirty="0" err="1">
                <a:latin typeface="Comic Sans MS" pitchFamily="66" charset="0"/>
              </a:rPr>
              <a:t>prediktif</a:t>
            </a:r>
            <a:r>
              <a:rPr lang="en-US" dirty="0">
                <a:latin typeface="Comic Sans MS" pitchFamily="66" charset="0"/>
              </a:rPr>
              <a:t> (</a:t>
            </a:r>
            <a:r>
              <a:rPr lang="en-US" i="1" dirty="0">
                <a:latin typeface="Comic Sans MS" pitchFamily="66" charset="0"/>
              </a:rPr>
              <a:t>predictive value</a:t>
            </a:r>
            <a:r>
              <a:rPr lang="en-US" dirty="0">
                <a:latin typeface="Comic Sans MS" pitchFamily="66" charset="0"/>
              </a:rPr>
              <a:t>)</a:t>
            </a:r>
          </a:p>
          <a:p>
            <a:pPr marL="1149350" lvl="1" indent="-457200" algn="l">
              <a:lnSpc>
                <a:spcPct val="110000"/>
              </a:lnSpc>
              <a:spcBef>
                <a:spcPct val="10000"/>
              </a:spcBef>
              <a:buSzPct val="80000"/>
              <a:buFontTx/>
              <a:buBlip>
                <a:blip r:embed="rId3"/>
              </a:buBlip>
            </a:pPr>
            <a:r>
              <a:rPr lang="en-US" dirty="0" err="1">
                <a:latin typeface="Comic Sans MS" pitchFamily="66" charset="0"/>
              </a:rPr>
              <a:t>Nilai</a:t>
            </a:r>
            <a:r>
              <a:rPr lang="en-US" dirty="0">
                <a:latin typeface="Comic Sans MS" pitchFamily="66" charset="0"/>
              </a:rPr>
              <a:t> </a:t>
            </a:r>
            <a:r>
              <a:rPr lang="en-US" dirty="0" err="1">
                <a:latin typeface="Comic Sans MS" pitchFamily="66" charset="0"/>
              </a:rPr>
              <a:t>umpan</a:t>
            </a:r>
            <a:r>
              <a:rPr lang="en-US" dirty="0">
                <a:latin typeface="Comic Sans MS" pitchFamily="66" charset="0"/>
              </a:rPr>
              <a:t> </a:t>
            </a:r>
            <a:r>
              <a:rPr lang="en-US" dirty="0" err="1">
                <a:latin typeface="Comic Sans MS" pitchFamily="66" charset="0"/>
              </a:rPr>
              <a:t>balik</a:t>
            </a:r>
            <a:r>
              <a:rPr lang="en-US" dirty="0">
                <a:latin typeface="Comic Sans MS" pitchFamily="66" charset="0"/>
              </a:rPr>
              <a:t> (</a:t>
            </a:r>
            <a:r>
              <a:rPr lang="en-US" i="1" dirty="0">
                <a:latin typeface="Comic Sans MS" pitchFamily="66" charset="0"/>
              </a:rPr>
              <a:t>feedback value</a:t>
            </a:r>
            <a:r>
              <a:rPr lang="en-US" dirty="0">
                <a:latin typeface="Comic Sans MS" pitchFamily="66" charset="0"/>
              </a:rPr>
              <a:t>)</a:t>
            </a:r>
          </a:p>
          <a:p>
            <a:pPr marL="1149350" lvl="1" indent="-457200" algn="l">
              <a:lnSpc>
                <a:spcPct val="110000"/>
              </a:lnSpc>
              <a:spcBef>
                <a:spcPct val="10000"/>
              </a:spcBef>
              <a:buSzPct val="80000"/>
              <a:buFontTx/>
              <a:buBlip>
                <a:blip r:embed="rId3"/>
              </a:buBlip>
            </a:pPr>
            <a:r>
              <a:rPr lang="en-US" dirty="0" err="1">
                <a:latin typeface="Comic Sans MS" pitchFamily="66" charset="0"/>
              </a:rPr>
              <a:t>Ketepatan</a:t>
            </a:r>
            <a:r>
              <a:rPr lang="en-US" dirty="0">
                <a:latin typeface="Comic Sans MS" pitchFamily="66" charset="0"/>
              </a:rPr>
              <a:t> </a:t>
            </a:r>
            <a:r>
              <a:rPr lang="en-US" dirty="0" err="1">
                <a:latin typeface="Comic Sans MS" pitchFamily="66" charset="0"/>
              </a:rPr>
              <a:t>waktu</a:t>
            </a:r>
            <a:r>
              <a:rPr lang="en-US" dirty="0">
                <a:latin typeface="Comic Sans MS" pitchFamily="66" charset="0"/>
              </a:rPr>
              <a:t> (</a:t>
            </a:r>
            <a:r>
              <a:rPr lang="en-US" i="1" dirty="0">
                <a:latin typeface="Comic Sans MS" pitchFamily="66" charset="0"/>
              </a:rPr>
              <a:t>timeliness</a:t>
            </a:r>
            <a:r>
              <a:rPr lang="en-US" dirty="0">
                <a:latin typeface="Comic Sans MS" pitchFamily="66" charset="0"/>
              </a:rPr>
              <a:t>)</a:t>
            </a:r>
          </a:p>
          <a:p>
            <a:pPr marL="457200" indent="-346075" algn="l">
              <a:lnSpc>
                <a:spcPct val="115000"/>
              </a:lnSpc>
              <a:spcBef>
                <a:spcPct val="30000"/>
              </a:spcBef>
              <a:buSzPct val="80000"/>
            </a:pPr>
            <a:r>
              <a:rPr lang="en-US" sz="2600" b="1" dirty="0" err="1">
                <a:solidFill>
                  <a:srgbClr val="800000"/>
                </a:solidFill>
                <a:latin typeface="Comic Sans MS" pitchFamily="66" charset="0"/>
              </a:rPr>
              <a:t>Reliabilitas</a:t>
            </a:r>
            <a:endParaRPr lang="en-US" sz="2600" b="1" dirty="0">
              <a:solidFill>
                <a:srgbClr val="800000"/>
              </a:solidFill>
              <a:latin typeface="Comic Sans MS" pitchFamily="66" charset="0"/>
            </a:endParaRPr>
          </a:p>
          <a:p>
            <a:pPr marL="1149350" lvl="1" indent="-457200" algn="l">
              <a:lnSpc>
                <a:spcPct val="110000"/>
              </a:lnSpc>
              <a:spcBef>
                <a:spcPct val="10000"/>
              </a:spcBef>
              <a:buSzPct val="80000"/>
              <a:buFontTx/>
              <a:buBlip>
                <a:blip r:embed="rId3"/>
              </a:buBlip>
            </a:pPr>
            <a:r>
              <a:rPr lang="en-US" dirty="0" err="1">
                <a:latin typeface="Comic Sans MS" pitchFamily="66" charset="0"/>
              </a:rPr>
              <a:t>Dapat</a:t>
            </a:r>
            <a:r>
              <a:rPr lang="en-US" dirty="0">
                <a:latin typeface="Comic Sans MS" pitchFamily="66" charset="0"/>
              </a:rPr>
              <a:t> </a:t>
            </a:r>
            <a:r>
              <a:rPr lang="en-US" dirty="0" err="1">
                <a:latin typeface="Comic Sans MS" pitchFamily="66" charset="0"/>
              </a:rPr>
              <a:t>diverifikasi</a:t>
            </a:r>
            <a:endParaRPr lang="en-US" dirty="0">
              <a:latin typeface="Comic Sans MS" pitchFamily="66" charset="0"/>
            </a:endParaRPr>
          </a:p>
          <a:p>
            <a:pPr marL="1149350" lvl="1" indent="-457200" algn="l">
              <a:lnSpc>
                <a:spcPct val="110000"/>
              </a:lnSpc>
              <a:spcBef>
                <a:spcPct val="10000"/>
              </a:spcBef>
              <a:buSzPct val="80000"/>
              <a:buFontTx/>
              <a:buBlip>
                <a:blip r:embed="rId3"/>
              </a:buBlip>
            </a:pPr>
            <a:r>
              <a:rPr lang="en-US" dirty="0" err="1">
                <a:latin typeface="Comic Sans MS" pitchFamily="66" charset="0"/>
              </a:rPr>
              <a:t>Disajikan</a:t>
            </a:r>
            <a:r>
              <a:rPr lang="en-US" dirty="0">
                <a:latin typeface="Comic Sans MS" pitchFamily="66" charset="0"/>
              </a:rPr>
              <a:t> </a:t>
            </a:r>
            <a:r>
              <a:rPr lang="en-US" dirty="0" err="1">
                <a:latin typeface="Comic Sans MS" pitchFamily="66" charset="0"/>
              </a:rPr>
              <a:t>secara</a:t>
            </a:r>
            <a:r>
              <a:rPr lang="en-US" dirty="0">
                <a:latin typeface="Comic Sans MS" pitchFamily="66" charset="0"/>
              </a:rPr>
              <a:t> </a:t>
            </a:r>
            <a:r>
              <a:rPr lang="en-US" dirty="0" err="1">
                <a:latin typeface="Comic Sans MS" pitchFamily="66" charset="0"/>
              </a:rPr>
              <a:t>tepat</a:t>
            </a:r>
            <a:endParaRPr lang="en-US" dirty="0">
              <a:latin typeface="Comic Sans MS" pitchFamily="66" charset="0"/>
            </a:endParaRPr>
          </a:p>
          <a:p>
            <a:pPr marL="1149350" lvl="1" indent="-457200" algn="l">
              <a:lnSpc>
                <a:spcPct val="110000"/>
              </a:lnSpc>
              <a:spcBef>
                <a:spcPct val="10000"/>
              </a:spcBef>
              <a:buSzPct val="80000"/>
              <a:buFontTx/>
              <a:buBlip>
                <a:blip r:embed="rId3"/>
              </a:buBlip>
            </a:pPr>
            <a:r>
              <a:rPr lang="en-US" dirty="0" err="1">
                <a:latin typeface="Comic Sans MS" pitchFamily="66" charset="0"/>
              </a:rPr>
              <a:t>Netral</a:t>
            </a:r>
            <a:r>
              <a:rPr lang="en-US" dirty="0">
                <a:latin typeface="Comic Sans MS" pitchFamily="66" charset="0"/>
              </a:rPr>
              <a:t> – </a:t>
            </a:r>
            <a:r>
              <a:rPr lang="en-US" dirty="0" err="1">
                <a:latin typeface="Comic Sans MS" pitchFamily="66" charset="0"/>
              </a:rPr>
              <a:t>bebas</a:t>
            </a:r>
            <a:r>
              <a:rPr lang="en-US" dirty="0">
                <a:latin typeface="Comic Sans MS" pitchFamily="66" charset="0"/>
              </a:rPr>
              <a:t> </a:t>
            </a:r>
            <a:r>
              <a:rPr lang="en-US" dirty="0" err="1">
                <a:latin typeface="Comic Sans MS" pitchFamily="66" charset="0"/>
              </a:rPr>
              <a:t>dari</a:t>
            </a:r>
            <a:r>
              <a:rPr lang="en-US" dirty="0">
                <a:latin typeface="Comic Sans MS" pitchFamily="66" charset="0"/>
              </a:rPr>
              <a:t> </a:t>
            </a:r>
            <a:r>
              <a:rPr lang="en-US" dirty="0" err="1">
                <a:latin typeface="Comic Sans MS" pitchFamily="66" charset="0"/>
              </a:rPr>
              <a:t>kesalahan</a:t>
            </a:r>
            <a:r>
              <a:rPr lang="en-US" dirty="0">
                <a:latin typeface="Comic Sans MS" pitchFamily="66" charset="0"/>
              </a:rPr>
              <a:t> </a:t>
            </a:r>
            <a:r>
              <a:rPr lang="en-US" dirty="0" err="1">
                <a:latin typeface="Comic Sans MS" pitchFamily="66" charset="0"/>
              </a:rPr>
              <a:t>dan</a:t>
            </a:r>
            <a:r>
              <a:rPr lang="en-US" dirty="0">
                <a:latin typeface="Comic Sans MS" pitchFamily="66" charset="0"/>
              </a:rPr>
              <a:t> bias</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ChangeArrowheads="1"/>
          </p:cNvSpPr>
          <p:nvPr/>
        </p:nvSpPr>
        <p:spPr bwMode="auto">
          <a:xfrm rot="5400000" flipH="1">
            <a:off x="4000500" y="876300"/>
            <a:ext cx="1981200" cy="4648200"/>
          </a:xfrm>
          <a:prstGeom prst="flowChartManualInput">
            <a:avLst/>
          </a:prstGeom>
          <a:solidFill>
            <a:srgbClr val="F4BCBC"/>
          </a:solidFill>
          <a:ln w="12700">
            <a:noFill/>
            <a:miter lim="800000"/>
            <a:headEnd/>
            <a:tailEnd/>
          </a:ln>
        </p:spPr>
        <p:txBody>
          <a:bodyPr wrap="none" anchor="ctr"/>
          <a:lstStyle/>
          <a:p>
            <a:endParaRPr lang="id-ID"/>
          </a:p>
        </p:txBody>
      </p:sp>
      <p:sp>
        <p:nvSpPr>
          <p:cNvPr id="21507" name="AutoShape 3"/>
          <p:cNvSpPr>
            <a:spLocks noChangeArrowheads="1"/>
          </p:cNvSpPr>
          <p:nvPr/>
        </p:nvSpPr>
        <p:spPr bwMode="auto">
          <a:xfrm rot="-5400000">
            <a:off x="2857500" y="876300"/>
            <a:ext cx="1981200" cy="4648200"/>
          </a:xfrm>
          <a:prstGeom prst="flowChartManualInput">
            <a:avLst/>
          </a:prstGeom>
          <a:solidFill>
            <a:srgbClr val="F4BCBC"/>
          </a:solidFill>
          <a:ln w="12700">
            <a:noFill/>
            <a:miter lim="800000"/>
            <a:headEnd/>
            <a:tailEnd/>
          </a:ln>
        </p:spPr>
        <p:txBody>
          <a:bodyPr wrap="none" anchor="ctr"/>
          <a:lstStyle/>
          <a:p>
            <a:endParaRPr lang="id-ID"/>
          </a:p>
        </p:txBody>
      </p:sp>
      <p:sp>
        <p:nvSpPr>
          <p:cNvPr id="21508" name="AutoShape 4"/>
          <p:cNvSpPr>
            <a:spLocks noChangeArrowheads="1"/>
          </p:cNvSpPr>
          <p:nvPr/>
        </p:nvSpPr>
        <p:spPr bwMode="auto">
          <a:xfrm rot="5400000" flipH="1">
            <a:off x="4914900" y="-1257300"/>
            <a:ext cx="2057400" cy="4724400"/>
          </a:xfrm>
          <a:prstGeom prst="flowChartManualInput">
            <a:avLst/>
          </a:prstGeom>
          <a:solidFill>
            <a:srgbClr val="F9EFA5"/>
          </a:solidFill>
          <a:ln w="12700">
            <a:solidFill>
              <a:schemeClr val="tx1"/>
            </a:solidFill>
            <a:miter lim="800000"/>
            <a:headEnd/>
            <a:tailEnd/>
          </a:ln>
        </p:spPr>
        <p:txBody>
          <a:bodyPr wrap="none" anchor="ctr"/>
          <a:lstStyle/>
          <a:p>
            <a:endParaRPr lang="id-ID"/>
          </a:p>
        </p:txBody>
      </p:sp>
      <p:sp>
        <p:nvSpPr>
          <p:cNvPr id="21509" name="AutoShape 5"/>
          <p:cNvSpPr>
            <a:spLocks noChangeArrowheads="1"/>
          </p:cNvSpPr>
          <p:nvPr/>
        </p:nvSpPr>
        <p:spPr bwMode="auto">
          <a:xfrm rot="-5400000">
            <a:off x="1866900" y="-1257300"/>
            <a:ext cx="2057400" cy="4724400"/>
          </a:xfrm>
          <a:prstGeom prst="flowChartManualInput">
            <a:avLst/>
          </a:prstGeom>
          <a:solidFill>
            <a:srgbClr val="F9EFA5"/>
          </a:solidFill>
          <a:ln w="12700">
            <a:solidFill>
              <a:schemeClr val="tx1"/>
            </a:solidFill>
            <a:miter lim="800000"/>
            <a:headEnd/>
            <a:tailEnd/>
          </a:ln>
        </p:spPr>
        <p:txBody>
          <a:bodyPr wrap="none" anchor="ctr"/>
          <a:lstStyle/>
          <a:p>
            <a:endParaRPr lang="id-ID"/>
          </a:p>
        </p:txBody>
      </p:sp>
      <p:sp>
        <p:nvSpPr>
          <p:cNvPr id="21510" name="AutoShape 6"/>
          <p:cNvSpPr>
            <a:spLocks noChangeArrowheads="1"/>
          </p:cNvSpPr>
          <p:nvPr/>
        </p:nvSpPr>
        <p:spPr bwMode="auto">
          <a:xfrm>
            <a:off x="2514600" y="4267200"/>
            <a:ext cx="3810000" cy="4038600"/>
          </a:xfrm>
          <a:prstGeom prst="flowChartMerge">
            <a:avLst/>
          </a:prstGeom>
          <a:solidFill>
            <a:srgbClr val="93BBFB"/>
          </a:solidFill>
          <a:ln w="12700">
            <a:solidFill>
              <a:schemeClr val="tx1"/>
            </a:solidFill>
            <a:miter lim="800000"/>
            <a:headEnd/>
            <a:tailEnd/>
          </a:ln>
        </p:spPr>
        <p:txBody>
          <a:bodyPr wrap="none" anchor="ctr"/>
          <a:lstStyle/>
          <a:p>
            <a:endParaRPr lang="id-ID"/>
          </a:p>
        </p:txBody>
      </p:sp>
      <p:sp>
        <p:nvSpPr>
          <p:cNvPr id="21511" name="Rectangle 7"/>
          <p:cNvSpPr>
            <a:spLocks noChangeArrowheads="1"/>
          </p:cNvSpPr>
          <p:nvPr/>
        </p:nvSpPr>
        <p:spPr bwMode="auto">
          <a:xfrm>
            <a:off x="3352800" y="76200"/>
            <a:ext cx="2133600" cy="2057400"/>
          </a:xfrm>
          <a:prstGeom prst="rect">
            <a:avLst/>
          </a:prstGeom>
          <a:solidFill>
            <a:srgbClr val="F9EFA5"/>
          </a:solidFill>
          <a:ln w="12700">
            <a:solidFill>
              <a:schemeClr val="tx1"/>
            </a:solidFill>
            <a:miter lim="800000"/>
            <a:headEnd/>
            <a:tailEnd/>
          </a:ln>
        </p:spPr>
        <p:txBody>
          <a:bodyPr wrap="none" anchor="ctr"/>
          <a:lstStyle/>
          <a:p>
            <a:endParaRPr lang="id-ID"/>
          </a:p>
        </p:txBody>
      </p:sp>
      <p:sp>
        <p:nvSpPr>
          <p:cNvPr id="21512" name="Line 15"/>
          <p:cNvSpPr>
            <a:spLocks noChangeShapeType="1"/>
          </p:cNvSpPr>
          <p:nvPr/>
        </p:nvSpPr>
        <p:spPr bwMode="auto">
          <a:xfrm>
            <a:off x="4343400" y="2209800"/>
            <a:ext cx="0" cy="1981200"/>
          </a:xfrm>
          <a:prstGeom prst="line">
            <a:avLst/>
          </a:prstGeom>
          <a:noFill/>
          <a:ln w="12700" cap="sq">
            <a:solidFill>
              <a:schemeClr val="tx1"/>
            </a:solidFill>
            <a:round/>
            <a:headEnd type="none" w="sm" len="sm"/>
            <a:tailEnd type="none" w="sm" len="sm"/>
          </a:ln>
        </p:spPr>
        <p:txBody>
          <a:bodyPr/>
          <a:lstStyle/>
          <a:p>
            <a:endParaRPr lang="id-ID"/>
          </a:p>
        </p:txBody>
      </p:sp>
      <p:sp>
        <p:nvSpPr>
          <p:cNvPr id="21513" name="Line 16"/>
          <p:cNvSpPr>
            <a:spLocks noChangeShapeType="1"/>
          </p:cNvSpPr>
          <p:nvPr/>
        </p:nvSpPr>
        <p:spPr bwMode="auto">
          <a:xfrm>
            <a:off x="2438400" y="4191000"/>
            <a:ext cx="3962400" cy="0"/>
          </a:xfrm>
          <a:prstGeom prst="line">
            <a:avLst/>
          </a:prstGeom>
          <a:noFill/>
          <a:ln w="12700" cap="sq">
            <a:solidFill>
              <a:schemeClr val="tx1"/>
            </a:solidFill>
            <a:round/>
            <a:headEnd type="none" w="sm" len="sm"/>
            <a:tailEnd type="none" w="sm" len="sm"/>
          </a:ln>
        </p:spPr>
        <p:txBody>
          <a:bodyPr/>
          <a:lstStyle/>
          <a:p>
            <a:endParaRPr lang="id-ID"/>
          </a:p>
        </p:txBody>
      </p:sp>
      <p:sp>
        <p:nvSpPr>
          <p:cNvPr id="21514" name="Line 17"/>
          <p:cNvSpPr>
            <a:spLocks noChangeShapeType="1"/>
          </p:cNvSpPr>
          <p:nvPr/>
        </p:nvSpPr>
        <p:spPr bwMode="auto">
          <a:xfrm>
            <a:off x="1524000" y="2209800"/>
            <a:ext cx="914400" cy="1981200"/>
          </a:xfrm>
          <a:prstGeom prst="line">
            <a:avLst/>
          </a:prstGeom>
          <a:noFill/>
          <a:ln w="12700" cap="sq">
            <a:solidFill>
              <a:schemeClr val="tx1"/>
            </a:solidFill>
            <a:round/>
            <a:headEnd type="none" w="sm" len="sm"/>
            <a:tailEnd type="none" w="sm" len="sm"/>
          </a:ln>
        </p:spPr>
        <p:txBody>
          <a:bodyPr/>
          <a:lstStyle/>
          <a:p>
            <a:endParaRPr lang="id-ID"/>
          </a:p>
        </p:txBody>
      </p:sp>
      <p:sp>
        <p:nvSpPr>
          <p:cNvPr id="21515" name="Line 18"/>
          <p:cNvSpPr>
            <a:spLocks noChangeShapeType="1"/>
          </p:cNvSpPr>
          <p:nvPr/>
        </p:nvSpPr>
        <p:spPr bwMode="auto">
          <a:xfrm flipH="1">
            <a:off x="6400800" y="2209800"/>
            <a:ext cx="914400" cy="1981200"/>
          </a:xfrm>
          <a:prstGeom prst="line">
            <a:avLst/>
          </a:prstGeom>
          <a:noFill/>
          <a:ln w="12700" cap="sq">
            <a:solidFill>
              <a:schemeClr val="tx1"/>
            </a:solidFill>
            <a:round/>
            <a:headEnd type="none" w="sm" len="sm"/>
            <a:tailEnd type="none" w="sm" len="sm"/>
          </a:ln>
        </p:spPr>
        <p:txBody>
          <a:bodyPr/>
          <a:lstStyle/>
          <a:p>
            <a:endParaRPr lang="id-ID"/>
          </a:p>
        </p:txBody>
      </p:sp>
      <p:sp>
        <p:nvSpPr>
          <p:cNvPr id="21516" name="Line 19"/>
          <p:cNvSpPr>
            <a:spLocks noChangeShapeType="1"/>
          </p:cNvSpPr>
          <p:nvPr/>
        </p:nvSpPr>
        <p:spPr bwMode="auto">
          <a:xfrm>
            <a:off x="1524000" y="2209800"/>
            <a:ext cx="5791200" cy="0"/>
          </a:xfrm>
          <a:prstGeom prst="line">
            <a:avLst/>
          </a:prstGeom>
          <a:noFill/>
          <a:ln w="12700" cap="sq">
            <a:solidFill>
              <a:schemeClr val="tx1"/>
            </a:solidFill>
            <a:round/>
            <a:headEnd type="none" w="sm" len="sm"/>
            <a:tailEnd type="none" w="sm" len="sm"/>
          </a:ln>
        </p:spPr>
        <p:txBody>
          <a:bodyPr/>
          <a:lstStyle/>
          <a:p>
            <a:endParaRPr lang="id-ID"/>
          </a:p>
        </p:txBody>
      </p:sp>
      <p:sp>
        <p:nvSpPr>
          <p:cNvPr id="21517" name="Text Box 20"/>
          <p:cNvSpPr txBox="1">
            <a:spLocks noChangeArrowheads="1"/>
          </p:cNvSpPr>
          <p:nvPr/>
        </p:nvSpPr>
        <p:spPr bwMode="auto">
          <a:xfrm>
            <a:off x="6248400" y="5195888"/>
            <a:ext cx="1371600" cy="581025"/>
          </a:xfrm>
          <a:prstGeom prst="rect">
            <a:avLst/>
          </a:prstGeom>
          <a:noFill/>
          <a:ln w="12700" cap="sq">
            <a:noFill/>
            <a:miter lim="800000"/>
            <a:headEnd type="none" w="sm" len="sm"/>
            <a:tailEnd type="none" w="sm" len="sm"/>
          </a:ln>
        </p:spPr>
        <p:txBody>
          <a:bodyPr>
            <a:spAutoFit/>
          </a:bodyPr>
          <a:lstStyle/>
          <a:p>
            <a:pPr>
              <a:spcBef>
                <a:spcPct val="50000"/>
              </a:spcBef>
            </a:pPr>
            <a:r>
              <a:rPr lang="en-US" sz="1600" b="1">
                <a:latin typeface="Arial" pitchFamily="34" charset="0"/>
              </a:rPr>
              <a:t>Tingkat pertama</a:t>
            </a:r>
          </a:p>
        </p:txBody>
      </p:sp>
      <p:sp>
        <p:nvSpPr>
          <p:cNvPr id="21518" name="Text Box 21"/>
          <p:cNvSpPr txBox="1">
            <a:spLocks noChangeArrowheads="1"/>
          </p:cNvSpPr>
          <p:nvPr/>
        </p:nvSpPr>
        <p:spPr bwMode="auto">
          <a:xfrm>
            <a:off x="7010400" y="3048000"/>
            <a:ext cx="1905000" cy="336550"/>
          </a:xfrm>
          <a:prstGeom prst="rect">
            <a:avLst/>
          </a:prstGeom>
          <a:noFill/>
          <a:ln w="12700" cap="sq">
            <a:noFill/>
            <a:miter lim="800000"/>
            <a:headEnd type="none" w="sm" len="sm"/>
            <a:tailEnd type="none" w="sm" len="sm"/>
          </a:ln>
        </p:spPr>
        <p:txBody>
          <a:bodyPr>
            <a:spAutoFit/>
          </a:bodyPr>
          <a:lstStyle/>
          <a:p>
            <a:pPr>
              <a:spcBef>
                <a:spcPct val="50000"/>
              </a:spcBef>
            </a:pPr>
            <a:r>
              <a:rPr lang="en-US" sz="1600" b="1">
                <a:latin typeface="Arial" pitchFamily="34" charset="0"/>
              </a:rPr>
              <a:t>Tingkat kedua</a:t>
            </a:r>
          </a:p>
        </p:txBody>
      </p:sp>
      <p:sp>
        <p:nvSpPr>
          <p:cNvPr id="21519" name="Text Box 22"/>
          <p:cNvSpPr txBox="1">
            <a:spLocks noChangeArrowheads="1"/>
          </p:cNvSpPr>
          <p:nvPr/>
        </p:nvSpPr>
        <p:spPr bwMode="auto">
          <a:xfrm>
            <a:off x="7924800" y="990600"/>
            <a:ext cx="1066800" cy="581025"/>
          </a:xfrm>
          <a:prstGeom prst="rect">
            <a:avLst/>
          </a:prstGeom>
          <a:noFill/>
          <a:ln w="12700" cap="sq">
            <a:noFill/>
            <a:miter lim="800000"/>
            <a:headEnd type="none" w="sm" len="sm"/>
            <a:tailEnd type="none" w="sm" len="sm"/>
          </a:ln>
        </p:spPr>
        <p:txBody>
          <a:bodyPr>
            <a:spAutoFit/>
          </a:bodyPr>
          <a:lstStyle/>
          <a:p>
            <a:pPr>
              <a:spcBef>
                <a:spcPct val="50000"/>
              </a:spcBef>
            </a:pPr>
            <a:r>
              <a:rPr lang="en-US" sz="1600" b="1">
                <a:latin typeface="Arial" pitchFamily="34" charset="0"/>
              </a:rPr>
              <a:t>Tingkat ketiga</a:t>
            </a:r>
          </a:p>
        </p:txBody>
      </p:sp>
      <p:sp>
        <p:nvSpPr>
          <p:cNvPr id="241687" name="Text Box 23"/>
          <p:cNvSpPr txBox="1">
            <a:spLocks noChangeArrowheads="1"/>
          </p:cNvSpPr>
          <p:nvPr/>
        </p:nvSpPr>
        <p:spPr bwMode="auto">
          <a:xfrm>
            <a:off x="5715000" y="5943600"/>
            <a:ext cx="3276600" cy="825500"/>
          </a:xfrm>
          <a:prstGeom prst="rect">
            <a:avLst/>
          </a:prstGeom>
          <a:solidFill>
            <a:schemeClr val="bg1"/>
          </a:solidFill>
          <a:ln w="19050">
            <a:noFill/>
            <a:miter lim="800000"/>
            <a:headEnd/>
            <a:tailEnd/>
          </a:ln>
          <a:effectLst/>
        </p:spPr>
        <p:txBody>
          <a:bodyPr>
            <a:spAutoFit/>
          </a:bodyPr>
          <a:lstStyle/>
          <a:p>
            <a:pPr marL="692150" indent="-692150" algn="l">
              <a:spcBef>
                <a:spcPct val="50000"/>
              </a:spcBef>
              <a:defRPr/>
            </a:pPr>
            <a:r>
              <a:rPr lang="en-US" sz="1600" b="1" i="1">
                <a:solidFill>
                  <a:schemeClr val="bg2"/>
                </a:solidFill>
                <a:effectLst>
                  <a:outerShdw blurRad="38100" dist="38100" dir="2700000" algn="tl">
                    <a:srgbClr val="C0C0C0"/>
                  </a:outerShdw>
                </a:effectLst>
                <a:latin typeface="Comic Sans MS" pitchFamily="66" charset="0"/>
              </a:rPr>
              <a:t>LO 4  Identify the qualitative characteristics of accounting information.</a:t>
            </a:r>
          </a:p>
        </p:txBody>
      </p:sp>
      <p:sp>
        <p:nvSpPr>
          <p:cNvPr id="241688" name="Text Box 24"/>
          <p:cNvSpPr txBox="1">
            <a:spLocks noChangeArrowheads="1"/>
          </p:cNvSpPr>
          <p:nvPr/>
        </p:nvSpPr>
        <p:spPr bwMode="auto">
          <a:xfrm>
            <a:off x="428596" y="1142984"/>
            <a:ext cx="7162800" cy="609600"/>
          </a:xfrm>
          <a:prstGeom prst="rect">
            <a:avLst/>
          </a:prstGeom>
          <a:solidFill>
            <a:srgbClr val="005B88"/>
          </a:solidFill>
          <a:ln w="12700">
            <a:solidFill>
              <a:schemeClr val="tx1"/>
            </a:solidFill>
            <a:miter lim="800000"/>
            <a:headEnd/>
            <a:tailEnd/>
          </a:ln>
          <a:effectLst>
            <a:outerShdw dist="107763" dir="2700000" algn="ctr" rotWithShape="0">
              <a:schemeClr val="bg2"/>
            </a:outerShdw>
          </a:effectLst>
        </p:spPr>
        <p:txBody>
          <a:bodyPr lIns="90488" tIns="44450" rIns="90488" bIns="44450"/>
          <a:lstStyle/>
          <a:p>
            <a:pPr marL="109538">
              <a:lnSpc>
                <a:spcPct val="105000"/>
              </a:lnSpc>
              <a:defRPr/>
            </a:pPr>
            <a:r>
              <a:rPr lang="en-US" sz="3000" b="1" i="1" dirty="0">
                <a:solidFill>
                  <a:srgbClr val="F8F574"/>
                </a:solidFill>
                <a:effectLst>
                  <a:outerShdw blurRad="38100" dist="38100" dir="2700000" algn="tl">
                    <a:srgbClr val="000000"/>
                  </a:outerShdw>
                </a:effectLst>
                <a:latin typeface="Comic Sans MS" pitchFamily="66" charset="0"/>
              </a:rPr>
              <a:t>Comparability and Consistency</a:t>
            </a:r>
          </a:p>
        </p:txBody>
      </p:sp>
      <p:sp>
        <p:nvSpPr>
          <p:cNvPr id="21522" name="AutoShape 25"/>
          <p:cNvSpPr>
            <a:spLocks noChangeArrowheads="1"/>
          </p:cNvSpPr>
          <p:nvPr/>
        </p:nvSpPr>
        <p:spPr bwMode="auto">
          <a:xfrm>
            <a:off x="2667000" y="1752600"/>
            <a:ext cx="685800" cy="533400"/>
          </a:xfrm>
          <a:prstGeom prst="upArrow">
            <a:avLst>
              <a:gd name="adj1" fmla="val 50000"/>
              <a:gd name="adj2" fmla="val 25000"/>
            </a:avLst>
          </a:prstGeom>
          <a:solidFill>
            <a:srgbClr val="F4BCBC"/>
          </a:solidFill>
          <a:ln w="12700">
            <a:noFill/>
            <a:miter lim="800000"/>
            <a:headEnd/>
            <a:tailEnd/>
          </a:ln>
        </p:spPr>
        <p:txBody>
          <a:bodyPr wrap="none" anchor="ctr"/>
          <a:lstStyle/>
          <a:p>
            <a:endParaRPr lang="id-ID"/>
          </a:p>
        </p:txBody>
      </p:sp>
      <p:sp>
        <p:nvSpPr>
          <p:cNvPr id="211975" name="Text Box 1031"/>
          <p:cNvSpPr txBox="1">
            <a:spLocks noChangeArrowheads="1"/>
          </p:cNvSpPr>
          <p:nvPr/>
        </p:nvSpPr>
        <p:spPr bwMode="auto">
          <a:xfrm>
            <a:off x="1447800" y="304800"/>
            <a:ext cx="1828800" cy="1793875"/>
          </a:xfrm>
          <a:prstGeom prst="rect">
            <a:avLst/>
          </a:prstGeom>
          <a:noFill/>
          <a:ln w="12700">
            <a:noFill/>
            <a:miter lim="800000"/>
            <a:headEnd/>
            <a:tailEnd/>
          </a:ln>
          <a:effectLst/>
        </p:spPr>
        <p:txBody>
          <a:bodyPr>
            <a:spAutoFit/>
          </a:bodyPr>
          <a:lstStyle/>
          <a:p>
            <a:pPr marL="228600" indent="-228600">
              <a:spcBef>
                <a:spcPct val="50000"/>
              </a:spcBef>
              <a:defRPr/>
            </a:pPr>
            <a:r>
              <a:rPr lang="en-US" sz="1400" b="1" u="sng" dirty="0">
                <a:effectLst>
                  <a:outerShdw blurRad="38100" dist="38100" dir="2700000" algn="tl">
                    <a:srgbClr val="C0C0C0"/>
                  </a:outerShdw>
                </a:effectLst>
                <a:latin typeface="Arial" pitchFamily="34" charset="0"/>
              </a:rPr>
              <a:t>ASUMSI</a:t>
            </a:r>
            <a:endParaRPr lang="en-US" sz="1400" dirty="0">
              <a:effectLst>
                <a:outerShdw blurRad="38100" dist="38100" dir="2700000" algn="tl">
                  <a:srgbClr val="C0C0C0"/>
                </a:outerShdw>
              </a:effectLst>
              <a:latin typeface="Arial" pitchFamily="34" charset="0"/>
            </a:endParaRPr>
          </a:p>
          <a:p>
            <a:pPr marL="228600" indent="-228600" algn="l">
              <a:spcBef>
                <a:spcPct val="50000"/>
              </a:spcBef>
              <a:buFontTx/>
              <a:buAutoNum type="arabicPeriod"/>
              <a:defRPr/>
            </a:pPr>
            <a:r>
              <a:rPr lang="en-US" sz="1400" dirty="0" err="1">
                <a:effectLst>
                  <a:outerShdw blurRad="38100" dist="38100" dir="2700000" algn="tl">
                    <a:srgbClr val="C0C0C0"/>
                  </a:outerShdw>
                </a:effectLst>
                <a:latin typeface="Arial" pitchFamily="34" charset="0"/>
              </a:rPr>
              <a:t>Entitas</a:t>
            </a:r>
            <a:r>
              <a:rPr lang="en-US" sz="1400" dirty="0">
                <a:effectLst>
                  <a:outerShdw blurRad="38100" dist="38100" dir="2700000" algn="tl">
                    <a:srgbClr val="C0C0C0"/>
                  </a:outerShdw>
                </a:effectLst>
                <a:latin typeface="Arial" pitchFamily="34" charset="0"/>
              </a:rPr>
              <a:t> </a:t>
            </a:r>
            <a:r>
              <a:rPr lang="en-US" sz="1400" dirty="0" err="1">
                <a:effectLst>
                  <a:outerShdw blurRad="38100" dist="38100" dir="2700000" algn="tl">
                    <a:srgbClr val="C0C0C0"/>
                  </a:outerShdw>
                </a:effectLst>
                <a:latin typeface="Arial" pitchFamily="34" charset="0"/>
              </a:rPr>
              <a:t>ekonomi</a:t>
            </a:r>
            <a:endParaRPr lang="en-US" sz="1400" dirty="0">
              <a:effectLst>
                <a:outerShdw blurRad="38100" dist="38100" dir="2700000" algn="tl">
                  <a:srgbClr val="C0C0C0"/>
                </a:outerShdw>
              </a:effectLst>
              <a:latin typeface="Arial" pitchFamily="34" charset="0"/>
            </a:endParaRPr>
          </a:p>
          <a:p>
            <a:pPr marL="228600" indent="-228600" algn="l">
              <a:spcBef>
                <a:spcPct val="50000"/>
              </a:spcBef>
              <a:buFontTx/>
              <a:buAutoNum type="arabicPeriod"/>
              <a:defRPr/>
            </a:pPr>
            <a:r>
              <a:rPr lang="en-US" sz="1400" dirty="0" err="1">
                <a:effectLst>
                  <a:outerShdw blurRad="38100" dist="38100" dir="2700000" algn="tl">
                    <a:srgbClr val="C0C0C0"/>
                  </a:outerShdw>
                </a:effectLst>
                <a:latin typeface="Arial" pitchFamily="34" charset="0"/>
              </a:rPr>
              <a:t>Kelangsungan</a:t>
            </a:r>
            <a:r>
              <a:rPr lang="en-US" sz="1400" dirty="0">
                <a:effectLst>
                  <a:outerShdw blurRad="38100" dist="38100" dir="2700000" algn="tl">
                    <a:srgbClr val="C0C0C0"/>
                  </a:outerShdw>
                </a:effectLst>
                <a:latin typeface="Arial" pitchFamily="34" charset="0"/>
              </a:rPr>
              <a:t> </a:t>
            </a:r>
            <a:r>
              <a:rPr lang="en-US" sz="1400" dirty="0" err="1">
                <a:effectLst>
                  <a:outerShdw blurRad="38100" dist="38100" dir="2700000" algn="tl">
                    <a:srgbClr val="C0C0C0"/>
                  </a:outerShdw>
                </a:effectLst>
                <a:latin typeface="Arial" pitchFamily="34" charset="0"/>
              </a:rPr>
              <a:t>hidup</a:t>
            </a:r>
            <a:endParaRPr lang="en-US" sz="1400" dirty="0">
              <a:effectLst>
                <a:outerShdw blurRad="38100" dist="38100" dir="2700000" algn="tl">
                  <a:srgbClr val="C0C0C0"/>
                </a:outerShdw>
              </a:effectLst>
              <a:latin typeface="Arial" pitchFamily="34" charset="0"/>
            </a:endParaRPr>
          </a:p>
          <a:p>
            <a:pPr marL="228600" indent="-228600" algn="l">
              <a:spcBef>
                <a:spcPct val="50000"/>
              </a:spcBef>
              <a:buFontTx/>
              <a:buAutoNum type="arabicPeriod"/>
              <a:defRPr/>
            </a:pPr>
            <a:r>
              <a:rPr lang="en-US" sz="1400" dirty="0">
                <a:effectLst>
                  <a:outerShdw blurRad="38100" dist="38100" dir="2700000" algn="tl">
                    <a:srgbClr val="C0C0C0"/>
                  </a:outerShdw>
                </a:effectLst>
                <a:latin typeface="Arial" pitchFamily="34" charset="0"/>
              </a:rPr>
              <a:t>Unit </a:t>
            </a:r>
            <a:r>
              <a:rPr lang="en-US" sz="1400" dirty="0" err="1">
                <a:effectLst>
                  <a:outerShdw blurRad="38100" dist="38100" dir="2700000" algn="tl">
                    <a:srgbClr val="C0C0C0"/>
                  </a:outerShdw>
                </a:effectLst>
                <a:latin typeface="Arial" pitchFamily="34" charset="0"/>
              </a:rPr>
              <a:t>moneter</a:t>
            </a:r>
            <a:endParaRPr lang="en-US" sz="1400" dirty="0">
              <a:effectLst>
                <a:outerShdw blurRad="38100" dist="38100" dir="2700000" algn="tl">
                  <a:srgbClr val="C0C0C0"/>
                </a:outerShdw>
              </a:effectLst>
              <a:latin typeface="Arial" pitchFamily="34" charset="0"/>
            </a:endParaRPr>
          </a:p>
          <a:p>
            <a:pPr marL="228600" indent="-228600" algn="l">
              <a:spcBef>
                <a:spcPct val="50000"/>
              </a:spcBef>
              <a:buFontTx/>
              <a:buAutoNum type="arabicPeriod"/>
              <a:defRPr/>
            </a:pPr>
            <a:r>
              <a:rPr lang="en-US" sz="1400" dirty="0" err="1">
                <a:effectLst>
                  <a:outerShdw blurRad="38100" dist="38100" dir="2700000" algn="tl">
                    <a:srgbClr val="C0C0C0"/>
                  </a:outerShdw>
                </a:effectLst>
                <a:latin typeface="Arial" pitchFamily="34" charset="0"/>
              </a:rPr>
              <a:t>Periodisitas</a:t>
            </a:r>
            <a:endParaRPr lang="en-US" sz="1400" dirty="0">
              <a:effectLst>
                <a:outerShdw blurRad="38100" dist="38100" dir="2700000" algn="tl">
                  <a:srgbClr val="C0C0C0"/>
                </a:outerShdw>
              </a:effectLst>
              <a:latin typeface="Arial" pitchFamily="34" charset="0"/>
            </a:endParaRPr>
          </a:p>
        </p:txBody>
      </p:sp>
      <p:sp>
        <p:nvSpPr>
          <p:cNvPr id="211976" name="Text Box 1032"/>
          <p:cNvSpPr txBox="1">
            <a:spLocks noChangeArrowheads="1"/>
          </p:cNvSpPr>
          <p:nvPr/>
        </p:nvSpPr>
        <p:spPr bwMode="auto">
          <a:xfrm>
            <a:off x="3276600" y="304800"/>
            <a:ext cx="2286000" cy="1793875"/>
          </a:xfrm>
          <a:prstGeom prst="rect">
            <a:avLst/>
          </a:prstGeom>
          <a:noFill/>
          <a:ln w="12700">
            <a:noFill/>
            <a:miter lim="800000"/>
            <a:headEnd/>
            <a:tailEnd/>
          </a:ln>
          <a:effectLst/>
        </p:spPr>
        <p:txBody>
          <a:bodyPr>
            <a:spAutoFit/>
          </a:bodyPr>
          <a:lstStyle/>
          <a:p>
            <a:pPr marL="228600" indent="-228600">
              <a:spcBef>
                <a:spcPct val="50000"/>
              </a:spcBef>
              <a:defRPr/>
            </a:pPr>
            <a:r>
              <a:rPr lang="en-US" sz="1400" b="1" u="sng" dirty="0">
                <a:effectLst>
                  <a:outerShdw blurRad="38100" dist="38100" dir="2700000" algn="tl">
                    <a:srgbClr val="C0C0C0"/>
                  </a:outerShdw>
                </a:effectLst>
                <a:latin typeface="Arial" pitchFamily="34" charset="0"/>
              </a:rPr>
              <a:t>PRINSIP</a:t>
            </a:r>
          </a:p>
          <a:p>
            <a:pPr marL="228600" indent="-228600" algn="l">
              <a:spcBef>
                <a:spcPct val="50000"/>
              </a:spcBef>
              <a:buFontTx/>
              <a:buAutoNum type="arabicPeriod"/>
              <a:defRPr/>
            </a:pPr>
            <a:r>
              <a:rPr lang="en-US" sz="1400" dirty="0" err="1">
                <a:effectLst>
                  <a:outerShdw blurRad="38100" dist="38100" dir="2700000" algn="tl">
                    <a:srgbClr val="C0C0C0"/>
                  </a:outerShdw>
                </a:effectLst>
                <a:latin typeface="Arial" pitchFamily="34" charset="0"/>
              </a:rPr>
              <a:t>Biaya</a:t>
            </a:r>
            <a:r>
              <a:rPr lang="en-US" sz="1400" dirty="0">
                <a:effectLst>
                  <a:outerShdw blurRad="38100" dist="38100" dir="2700000" algn="tl">
                    <a:srgbClr val="C0C0C0"/>
                  </a:outerShdw>
                </a:effectLst>
                <a:latin typeface="Arial" pitchFamily="34" charset="0"/>
              </a:rPr>
              <a:t> </a:t>
            </a:r>
            <a:r>
              <a:rPr lang="en-US" sz="1400" dirty="0" err="1">
                <a:effectLst>
                  <a:outerShdw blurRad="38100" dist="38100" dir="2700000" algn="tl">
                    <a:srgbClr val="C0C0C0"/>
                  </a:outerShdw>
                </a:effectLst>
                <a:latin typeface="Arial" pitchFamily="34" charset="0"/>
              </a:rPr>
              <a:t>historis</a:t>
            </a:r>
            <a:endParaRPr lang="en-US" sz="1400" dirty="0">
              <a:effectLst>
                <a:outerShdw blurRad="38100" dist="38100" dir="2700000" algn="tl">
                  <a:srgbClr val="C0C0C0"/>
                </a:outerShdw>
              </a:effectLst>
              <a:latin typeface="Arial" pitchFamily="34" charset="0"/>
            </a:endParaRPr>
          </a:p>
          <a:p>
            <a:pPr marL="228600" indent="-228600" algn="l">
              <a:spcBef>
                <a:spcPct val="50000"/>
              </a:spcBef>
              <a:buFontTx/>
              <a:buAutoNum type="arabicPeriod"/>
              <a:defRPr/>
            </a:pPr>
            <a:r>
              <a:rPr lang="en-US" sz="1400" dirty="0" err="1">
                <a:effectLst>
                  <a:outerShdw blurRad="38100" dist="38100" dir="2700000" algn="tl">
                    <a:srgbClr val="C0C0C0"/>
                  </a:outerShdw>
                </a:effectLst>
                <a:latin typeface="Arial" pitchFamily="34" charset="0"/>
              </a:rPr>
              <a:t>Pengakuan</a:t>
            </a:r>
            <a:r>
              <a:rPr lang="en-US" sz="1400" dirty="0">
                <a:effectLst>
                  <a:outerShdw blurRad="38100" dist="38100" dir="2700000" algn="tl">
                    <a:srgbClr val="C0C0C0"/>
                  </a:outerShdw>
                </a:effectLst>
                <a:latin typeface="Arial" pitchFamily="34" charset="0"/>
              </a:rPr>
              <a:t> </a:t>
            </a:r>
            <a:r>
              <a:rPr lang="en-US" sz="1400" dirty="0" err="1">
                <a:effectLst>
                  <a:outerShdw blurRad="38100" dist="38100" dir="2700000" algn="tl">
                    <a:srgbClr val="C0C0C0"/>
                  </a:outerShdw>
                </a:effectLst>
                <a:latin typeface="Arial" pitchFamily="34" charset="0"/>
              </a:rPr>
              <a:t>pendapatan</a:t>
            </a:r>
            <a:endParaRPr lang="en-US" sz="1400" dirty="0">
              <a:effectLst>
                <a:outerShdw blurRad="38100" dist="38100" dir="2700000" algn="tl">
                  <a:srgbClr val="C0C0C0"/>
                </a:outerShdw>
              </a:effectLst>
              <a:latin typeface="Arial" pitchFamily="34" charset="0"/>
            </a:endParaRPr>
          </a:p>
          <a:p>
            <a:pPr marL="228600" indent="-228600" algn="l">
              <a:spcBef>
                <a:spcPct val="50000"/>
              </a:spcBef>
              <a:buFontTx/>
              <a:buAutoNum type="arabicPeriod"/>
              <a:defRPr/>
            </a:pPr>
            <a:r>
              <a:rPr lang="en-US" sz="1400" dirty="0" err="1">
                <a:effectLst>
                  <a:outerShdw blurRad="38100" dist="38100" dir="2700000" algn="tl">
                    <a:srgbClr val="C0C0C0"/>
                  </a:outerShdw>
                </a:effectLst>
                <a:latin typeface="Arial" pitchFamily="34" charset="0"/>
              </a:rPr>
              <a:t>Penandingan</a:t>
            </a:r>
            <a:endParaRPr lang="en-US" sz="1400" dirty="0">
              <a:effectLst>
                <a:outerShdw blurRad="38100" dist="38100" dir="2700000" algn="tl">
                  <a:srgbClr val="C0C0C0"/>
                </a:outerShdw>
              </a:effectLst>
              <a:latin typeface="Arial" pitchFamily="34" charset="0"/>
            </a:endParaRPr>
          </a:p>
          <a:p>
            <a:pPr marL="228600" indent="-228600" algn="l">
              <a:spcBef>
                <a:spcPct val="50000"/>
              </a:spcBef>
              <a:buFontTx/>
              <a:buAutoNum type="arabicPeriod"/>
              <a:defRPr/>
            </a:pPr>
            <a:r>
              <a:rPr lang="en-US" sz="1400" dirty="0" err="1">
                <a:effectLst>
                  <a:outerShdw blurRad="38100" dist="38100" dir="2700000" algn="tl">
                    <a:srgbClr val="C0C0C0"/>
                  </a:outerShdw>
                </a:effectLst>
                <a:latin typeface="Arial" pitchFamily="34" charset="0"/>
              </a:rPr>
              <a:t>Pengungkapan</a:t>
            </a:r>
            <a:r>
              <a:rPr lang="en-US" sz="1400" dirty="0">
                <a:effectLst>
                  <a:outerShdw blurRad="38100" dist="38100" dir="2700000" algn="tl">
                    <a:srgbClr val="C0C0C0"/>
                  </a:outerShdw>
                </a:effectLst>
                <a:latin typeface="Arial" pitchFamily="34" charset="0"/>
              </a:rPr>
              <a:t> </a:t>
            </a:r>
            <a:r>
              <a:rPr lang="en-US" sz="1400" dirty="0" err="1">
                <a:effectLst>
                  <a:outerShdw blurRad="38100" dist="38100" dir="2700000" algn="tl">
                    <a:srgbClr val="C0C0C0"/>
                  </a:outerShdw>
                </a:effectLst>
                <a:latin typeface="Arial" pitchFamily="34" charset="0"/>
              </a:rPr>
              <a:t>penuh</a:t>
            </a:r>
            <a:endParaRPr lang="en-US" sz="1400" dirty="0">
              <a:effectLst>
                <a:outerShdw blurRad="38100" dist="38100" dir="2700000" algn="tl">
                  <a:srgbClr val="C0C0C0"/>
                </a:outerShdw>
              </a:effectLst>
              <a:latin typeface="Arial" pitchFamily="34" charset="0"/>
            </a:endParaRPr>
          </a:p>
        </p:txBody>
      </p:sp>
      <p:sp>
        <p:nvSpPr>
          <p:cNvPr id="211977" name="Text Box 1033"/>
          <p:cNvSpPr txBox="1">
            <a:spLocks noChangeArrowheads="1"/>
          </p:cNvSpPr>
          <p:nvPr/>
        </p:nvSpPr>
        <p:spPr bwMode="auto">
          <a:xfrm>
            <a:off x="5715000" y="304800"/>
            <a:ext cx="1828800" cy="1581150"/>
          </a:xfrm>
          <a:prstGeom prst="rect">
            <a:avLst/>
          </a:prstGeom>
          <a:noFill/>
          <a:ln w="12700">
            <a:noFill/>
            <a:miter lim="800000"/>
            <a:headEnd/>
            <a:tailEnd/>
          </a:ln>
          <a:effectLst/>
        </p:spPr>
        <p:txBody>
          <a:bodyPr>
            <a:spAutoFit/>
          </a:bodyPr>
          <a:lstStyle/>
          <a:p>
            <a:pPr marL="228600" indent="-228600">
              <a:spcBef>
                <a:spcPct val="50000"/>
              </a:spcBef>
              <a:defRPr/>
            </a:pPr>
            <a:r>
              <a:rPr lang="en-US" sz="1400" b="1" u="sng">
                <a:effectLst>
                  <a:outerShdw blurRad="38100" dist="38100" dir="2700000" algn="tl">
                    <a:srgbClr val="C0C0C0"/>
                  </a:outerShdw>
                </a:effectLst>
                <a:latin typeface="Arial" pitchFamily="34" charset="0"/>
              </a:rPr>
              <a:t>KENDALA</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Biaya-manfaat</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Materialitas</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Praktik industri</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Konservatisme</a:t>
            </a:r>
          </a:p>
        </p:txBody>
      </p:sp>
      <p:sp>
        <p:nvSpPr>
          <p:cNvPr id="211996" name="Text Box 1052"/>
          <p:cNvSpPr txBox="1">
            <a:spLocks noChangeArrowheads="1"/>
          </p:cNvSpPr>
          <p:nvPr/>
        </p:nvSpPr>
        <p:spPr bwMode="auto">
          <a:xfrm>
            <a:off x="1981200" y="2286000"/>
            <a:ext cx="2209800" cy="1711325"/>
          </a:xfrm>
          <a:prstGeom prst="rect">
            <a:avLst/>
          </a:prstGeom>
          <a:noFill/>
          <a:ln w="12700">
            <a:noFill/>
            <a:miter lim="800000"/>
            <a:headEnd/>
            <a:tailEnd/>
          </a:ln>
          <a:effectLst/>
        </p:spPr>
        <p:txBody>
          <a:bodyPr>
            <a:spAutoFit/>
          </a:bodyPr>
          <a:lstStyle/>
          <a:p>
            <a:pPr indent="346075">
              <a:spcBef>
                <a:spcPct val="40000"/>
              </a:spcBef>
              <a:defRPr/>
            </a:pPr>
            <a:r>
              <a:rPr lang="en-US" sz="1400" b="1" u="sng">
                <a:effectLst>
                  <a:outerShdw blurRad="38100" dist="38100" dir="2700000" algn="tl">
                    <a:srgbClr val="C0C0C0"/>
                  </a:outerShdw>
                </a:effectLst>
                <a:latin typeface="Arial" pitchFamily="34" charset="0"/>
              </a:rPr>
              <a:t>KARAKTERISTIK   KUALITATIF</a:t>
            </a:r>
            <a:endParaRPr lang="en-US" sz="1400">
              <a:effectLst>
                <a:outerShdw blurRad="38100" dist="38100" dir="2700000" algn="tl">
                  <a:srgbClr val="C0C0C0"/>
                </a:outerShdw>
              </a:effectLst>
              <a:latin typeface="Arial" pitchFamily="34" charset="0"/>
            </a:endParaRPr>
          </a:p>
          <a:p>
            <a:pPr indent="346075" algn="l">
              <a:spcBef>
                <a:spcPct val="40000"/>
              </a:spcBef>
              <a:defRPr/>
            </a:pPr>
            <a:r>
              <a:rPr lang="en-US" sz="1400">
                <a:effectLst>
                  <a:outerShdw blurRad="38100" dist="38100" dir="2700000" algn="tl">
                    <a:srgbClr val="C0C0C0"/>
                  </a:outerShdw>
                </a:effectLst>
                <a:latin typeface="Arial" pitchFamily="34" charset="0"/>
              </a:rPr>
              <a:t>Relevansi</a:t>
            </a:r>
          </a:p>
          <a:p>
            <a:pPr indent="346075" algn="l">
              <a:spcBef>
                <a:spcPct val="40000"/>
              </a:spcBef>
              <a:defRPr/>
            </a:pPr>
            <a:r>
              <a:rPr lang="en-US" sz="1400">
                <a:effectLst>
                  <a:outerShdw blurRad="38100" dist="38100" dir="2700000" algn="tl">
                    <a:srgbClr val="C0C0C0"/>
                  </a:outerShdw>
                </a:effectLst>
                <a:latin typeface="Arial" pitchFamily="34" charset="0"/>
              </a:rPr>
              <a:t>Reliabilitas</a:t>
            </a:r>
          </a:p>
          <a:p>
            <a:pPr indent="346075" algn="l">
              <a:spcBef>
                <a:spcPct val="40000"/>
              </a:spcBef>
              <a:defRPr/>
            </a:pPr>
            <a:r>
              <a:rPr lang="en-US" sz="1400">
                <a:effectLst>
                  <a:outerShdw blurRad="38100" dist="38100" dir="2700000" algn="tl">
                    <a:srgbClr val="C0C0C0"/>
                  </a:outerShdw>
                </a:effectLst>
                <a:latin typeface="Arial" pitchFamily="34" charset="0"/>
              </a:rPr>
              <a:t>Komparabilitas</a:t>
            </a:r>
          </a:p>
          <a:p>
            <a:pPr indent="346075" algn="l">
              <a:spcBef>
                <a:spcPct val="40000"/>
              </a:spcBef>
              <a:defRPr/>
            </a:pPr>
            <a:r>
              <a:rPr lang="en-US" sz="1400">
                <a:effectLst>
                  <a:outerShdw blurRad="38100" dist="38100" dir="2700000" algn="tl">
                    <a:srgbClr val="C0C0C0"/>
                  </a:outerShdw>
                </a:effectLst>
                <a:latin typeface="Arial" pitchFamily="34" charset="0"/>
              </a:rPr>
              <a:t>Konsistensi</a:t>
            </a:r>
          </a:p>
        </p:txBody>
      </p:sp>
      <p:sp>
        <p:nvSpPr>
          <p:cNvPr id="211981" name="Text Box 1037"/>
          <p:cNvSpPr txBox="1">
            <a:spLocks noChangeArrowheads="1"/>
          </p:cNvSpPr>
          <p:nvPr/>
        </p:nvSpPr>
        <p:spPr bwMode="auto">
          <a:xfrm>
            <a:off x="4343400" y="2466975"/>
            <a:ext cx="2590800" cy="1558925"/>
          </a:xfrm>
          <a:prstGeom prst="rect">
            <a:avLst/>
          </a:prstGeom>
          <a:noFill/>
          <a:ln w="12700">
            <a:noFill/>
            <a:miter lim="800000"/>
            <a:headEnd/>
            <a:tailEnd/>
          </a:ln>
          <a:effectLst/>
        </p:spPr>
        <p:txBody>
          <a:bodyPr>
            <a:spAutoFit/>
          </a:bodyPr>
          <a:lstStyle/>
          <a:p>
            <a:pPr>
              <a:spcAft>
                <a:spcPct val="30000"/>
              </a:spcAft>
              <a:defRPr/>
            </a:pPr>
            <a:r>
              <a:rPr lang="en-US" sz="1400" b="1" u="sng">
                <a:effectLst>
                  <a:outerShdw blurRad="38100" dist="38100" dir="2700000" algn="tl">
                    <a:srgbClr val="C0C0C0"/>
                  </a:outerShdw>
                </a:effectLst>
                <a:latin typeface="Arial" pitchFamily="34" charset="0"/>
              </a:rPr>
              <a:t>UNSUR-UNSUR</a:t>
            </a:r>
            <a:endParaRPr lang="en-US" sz="1400">
              <a:effectLst>
                <a:outerShdw blurRad="38100" dist="38100" dir="2700000" algn="tl">
                  <a:srgbClr val="C0C0C0"/>
                </a:outerShdw>
              </a:effectLst>
              <a:latin typeface="Arial" pitchFamily="34" charset="0"/>
            </a:endParaRPr>
          </a:p>
          <a:p>
            <a:pPr algn="l">
              <a:defRPr/>
            </a:pPr>
            <a:r>
              <a:rPr lang="en-US" sz="1300">
                <a:effectLst>
                  <a:outerShdw blurRad="38100" dist="38100" dir="2700000" algn="tl">
                    <a:srgbClr val="C0C0C0"/>
                  </a:outerShdw>
                </a:effectLst>
                <a:latin typeface="Arial" pitchFamily="34" charset="0"/>
              </a:rPr>
              <a:t>Aktiva, Kewajiban, dan Ekuitas</a:t>
            </a:r>
          </a:p>
          <a:p>
            <a:pPr algn="l">
              <a:defRPr/>
            </a:pPr>
            <a:r>
              <a:rPr lang="en-US" sz="1300">
                <a:effectLst>
                  <a:outerShdw blurRad="38100" dist="38100" dir="2700000" algn="tl">
                    <a:srgbClr val="C0C0C0"/>
                  </a:outerShdw>
                </a:effectLst>
                <a:latin typeface="Arial" pitchFamily="34" charset="0"/>
              </a:rPr>
              <a:t>Investasi oleh pemilik</a:t>
            </a:r>
          </a:p>
          <a:p>
            <a:pPr algn="l">
              <a:defRPr/>
            </a:pPr>
            <a:r>
              <a:rPr lang="en-US" sz="1300">
                <a:effectLst>
                  <a:outerShdw blurRad="38100" dist="38100" dir="2700000" algn="tl">
                    <a:srgbClr val="C0C0C0"/>
                  </a:outerShdw>
                </a:effectLst>
                <a:latin typeface="Arial" pitchFamily="34" charset="0"/>
              </a:rPr>
              <a:t>Distribusi kepada pemilik</a:t>
            </a:r>
          </a:p>
          <a:p>
            <a:pPr algn="l">
              <a:defRPr/>
            </a:pPr>
            <a:r>
              <a:rPr lang="en-US" sz="1300">
                <a:effectLst>
                  <a:outerShdw blurRad="38100" dist="38100" dir="2700000" algn="tl">
                    <a:srgbClr val="C0C0C0"/>
                  </a:outerShdw>
                </a:effectLst>
                <a:latin typeface="Arial" pitchFamily="34" charset="0"/>
              </a:rPr>
              <a:t>Laba komprehensif </a:t>
            </a:r>
          </a:p>
          <a:p>
            <a:pPr algn="l">
              <a:defRPr/>
            </a:pPr>
            <a:r>
              <a:rPr lang="en-US" sz="1300">
                <a:effectLst>
                  <a:outerShdw blurRad="38100" dist="38100" dir="2700000" algn="tl">
                    <a:srgbClr val="C0C0C0"/>
                  </a:outerShdw>
                </a:effectLst>
                <a:latin typeface="Arial" pitchFamily="34" charset="0"/>
              </a:rPr>
              <a:t>Pendapatan dan Beban</a:t>
            </a:r>
          </a:p>
          <a:p>
            <a:pPr algn="l">
              <a:defRPr/>
            </a:pPr>
            <a:r>
              <a:rPr lang="en-US" sz="1300">
                <a:effectLst>
                  <a:outerShdw blurRad="38100" dist="38100" dir="2700000" algn="tl">
                    <a:srgbClr val="C0C0C0"/>
                  </a:outerShdw>
                </a:effectLst>
                <a:latin typeface="Arial" pitchFamily="34" charset="0"/>
              </a:rPr>
              <a:t>Keuntungan dan Kerugian</a:t>
            </a:r>
            <a:endParaRPr lang="en-US" sz="1400">
              <a:effectLst>
                <a:outerShdw blurRad="38100" dist="38100" dir="2700000" algn="tl">
                  <a:srgbClr val="C0C0C0"/>
                </a:outerShdw>
              </a:effectLst>
              <a:latin typeface="Arial" pitchFamily="34" charset="0"/>
            </a:endParaRPr>
          </a:p>
        </p:txBody>
      </p:sp>
      <p:sp>
        <p:nvSpPr>
          <p:cNvPr id="211978" name="Text Box 1034"/>
          <p:cNvSpPr txBox="1">
            <a:spLocks noChangeArrowheads="1"/>
          </p:cNvSpPr>
          <p:nvPr/>
        </p:nvSpPr>
        <p:spPr bwMode="auto">
          <a:xfrm>
            <a:off x="3429000" y="4343400"/>
            <a:ext cx="2133600" cy="2219325"/>
          </a:xfrm>
          <a:prstGeom prst="rect">
            <a:avLst/>
          </a:prstGeom>
          <a:noFill/>
          <a:ln w="12700">
            <a:noFill/>
            <a:miter lim="800000"/>
            <a:headEnd/>
            <a:tailEnd/>
          </a:ln>
          <a:effectLst/>
        </p:spPr>
        <p:txBody>
          <a:bodyPr>
            <a:spAutoFit/>
          </a:bodyPr>
          <a:lstStyle/>
          <a:p>
            <a:pPr marL="228600" indent="-228600">
              <a:defRPr/>
            </a:pPr>
            <a:r>
              <a:rPr lang="en-US" sz="1400" b="1" u="sng">
                <a:effectLst>
                  <a:outerShdw blurRad="38100" dist="38100" dir="2700000" algn="tl">
                    <a:srgbClr val="C0C0C0"/>
                  </a:outerShdw>
                </a:effectLst>
                <a:latin typeface="Arial" pitchFamily="34" charset="0"/>
              </a:rPr>
              <a:t>TUJUAN</a:t>
            </a:r>
            <a:endParaRPr lang="en-US" sz="1400">
              <a:effectLst>
                <a:outerShdw blurRad="38100" dist="38100" dir="2700000" algn="tl">
                  <a:srgbClr val="C0C0C0"/>
                </a:outerShdw>
              </a:effectLst>
              <a:latin typeface="Arial" pitchFamily="34" charset="0"/>
            </a:endParaRPr>
          </a:p>
          <a:p>
            <a:pPr marL="228600" indent="-228600" algn="l">
              <a:defRPr/>
            </a:pPr>
            <a:r>
              <a:rPr lang="en-US" sz="1400">
                <a:effectLst>
                  <a:outerShdw blurRad="38100" dist="38100" dir="2700000" algn="tl">
                    <a:srgbClr val="C0C0C0"/>
                  </a:outerShdw>
                </a:effectLst>
                <a:latin typeface="Arial" pitchFamily="34" charset="0"/>
              </a:rPr>
              <a:t>1. 	Berguna dalam keputusan investasi dan kredit</a:t>
            </a:r>
          </a:p>
          <a:p>
            <a:pPr marL="228600" indent="-228600" algn="l">
              <a:defRPr/>
            </a:pPr>
            <a:r>
              <a:rPr lang="en-US" sz="1400">
                <a:effectLst>
                  <a:outerShdw blurRad="38100" dist="38100" dir="2700000" algn="tl">
                    <a:srgbClr val="C0C0C0"/>
                  </a:outerShdw>
                </a:effectLst>
                <a:latin typeface="Arial" pitchFamily="34" charset="0"/>
              </a:rPr>
              <a:t>2. 	Berguna dalam menilai arus kas masa depan</a:t>
            </a:r>
          </a:p>
          <a:p>
            <a:pPr marL="228600" indent="-228600" algn="l">
              <a:defRPr/>
            </a:pPr>
            <a:r>
              <a:rPr lang="en-US" sz="1400">
                <a:effectLst>
                  <a:outerShdw blurRad="38100" dist="38100" dir="2700000" algn="tl">
                    <a:srgbClr val="C0C0C0"/>
                  </a:outerShdw>
                </a:effectLst>
                <a:latin typeface="Arial" pitchFamily="34" charset="0"/>
              </a:rPr>
              <a:t>3.  Info sumber daya, klaim terhadapnya dan perubahannya</a:t>
            </a:r>
          </a:p>
        </p:txBody>
      </p:sp>
      <p:sp>
        <p:nvSpPr>
          <p:cNvPr id="211982" name="Text Box 1038"/>
          <p:cNvSpPr txBox="1">
            <a:spLocks noChangeArrowheads="1"/>
          </p:cNvSpPr>
          <p:nvPr/>
        </p:nvSpPr>
        <p:spPr bwMode="auto">
          <a:xfrm>
            <a:off x="152400" y="3870325"/>
            <a:ext cx="2133600" cy="1616075"/>
          </a:xfrm>
          <a:prstGeom prst="rect">
            <a:avLst/>
          </a:prstGeom>
          <a:noFill/>
          <a:ln w="12700">
            <a:noFill/>
            <a:miter lim="800000"/>
            <a:headEnd/>
            <a:tailEnd/>
          </a:ln>
          <a:effectLst/>
        </p:spPr>
        <p:txBody>
          <a:bodyPr>
            <a:spAutoFit/>
          </a:bodyPr>
          <a:lstStyle/>
          <a:p>
            <a:pPr algn="l">
              <a:spcBef>
                <a:spcPct val="50000"/>
              </a:spcBef>
              <a:defRPr/>
            </a:pPr>
            <a:r>
              <a:rPr lang="en-US" sz="2000" b="1">
                <a:solidFill>
                  <a:srgbClr val="000066"/>
                </a:solidFill>
                <a:effectLst>
                  <a:outerShdw blurRad="38100" dist="38100" dir="2700000" algn="tl">
                    <a:srgbClr val="C0C0C0"/>
                  </a:outerShdw>
                </a:effectLst>
                <a:latin typeface="Comic Sans MS" pitchFamily="66" charset="0"/>
              </a:rPr>
              <a:t>Ilustrasi 2-6</a:t>
            </a:r>
            <a:r>
              <a:rPr lang="en-US" sz="2000">
                <a:latin typeface="Comic Sans MS" pitchFamily="66" charset="0"/>
              </a:rPr>
              <a:t> Kerangka Kerja Konseptual untuk Pelaporan Keuangan</a:t>
            </a:r>
            <a:endParaRPr lang="en-US"/>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Text Box 2"/>
          <p:cNvSpPr txBox="1">
            <a:spLocks noChangeArrowheads="1"/>
          </p:cNvSpPr>
          <p:nvPr/>
        </p:nvSpPr>
        <p:spPr bwMode="auto">
          <a:xfrm>
            <a:off x="1371600" y="6369050"/>
            <a:ext cx="7620000" cy="336550"/>
          </a:xfrm>
          <a:prstGeom prst="rect">
            <a:avLst/>
          </a:prstGeom>
          <a:solidFill>
            <a:schemeClr val="bg1"/>
          </a:solidFill>
          <a:ln w="19050">
            <a:noFill/>
            <a:miter lim="800000"/>
            <a:headEnd/>
            <a:tailEnd/>
          </a:ln>
          <a:effectLst/>
        </p:spPr>
        <p:txBody>
          <a:bodyPr>
            <a:spAutoFit/>
          </a:bodyPr>
          <a:lstStyle/>
          <a:p>
            <a:pPr marL="457200" indent="-457200" algn="r">
              <a:spcBef>
                <a:spcPct val="50000"/>
              </a:spcBef>
              <a:defRPr/>
            </a:pPr>
            <a:r>
              <a:rPr lang="en-US" sz="1600" b="1" i="1">
                <a:solidFill>
                  <a:schemeClr val="bg2"/>
                </a:solidFill>
                <a:effectLst>
                  <a:outerShdw blurRad="38100" dist="38100" dir="2700000" algn="tl">
                    <a:srgbClr val="C0C0C0"/>
                  </a:outerShdw>
                </a:effectLst>
                <a:latin typeface="Comic Sans MS" pitchFamily="66" charset="0"/>
              </a:rPr>
              <a:t>LO 4  Identify the qualitative characteristics of accounting information.</a:t>
            </a:r>
          </a:p>
        </p:txBody>
      </p:sp>
      <p:sp>
        <p:nvSpPr>
          <p:cNvPr id="239619" name="Rectangle 3"/>
          <p:cNvSpPr>
            <a:spLocks noGrp="1" noChangeArrowheads="1"/>
          </p:cNvSpPr>
          <p:nvPr>
            <p:ph type="title"/>
          </p:nvPr>
        </p:nvSpPr>
        <p:spPr>
          <a:xfrm>
            <a:off x="457200" y="457200"/>
            <a:ext cx="8229600" cy="560388"/>
          </a:xfrm>
          <a:solidFill>
            <a:srgbClr val="005B88"/>
          </a:solidFill>
          <a:ln cap="flat"/>
        </p:spPr>
        <p:txBody>
          <a:bodyPr/>
          <a:lstStyle/>
          <a:p>
            <a:pPr marL="109538" algn="ctr">
              <a:defRPr/>
            </a:pPr>
            <a:r>
              <a:rPr lang="en-US" sz="3000" i="1" dirty="0" smtClean="0">
                <a:solidFill>
                  <a:schemeClr val="accent4">
                    <a:lumMod val="20000"/>
                    <a:lumOff val="80000"/>
                  </a:schemeClr>
                </a:solidFill>
                <a:latin typeface="Comic Sans MS" pitchFamily="66" charset="0"/>
              </a:rPr>
              <a:t>Tingkat </a:t>
            </a:r>
            <a:r>
              <a:rPr lang="en-US" sz="3000" i="1" dirty="0" err="1" smtClean="0">
                <a:solidFill>
                  <a:schemeClr val="accent4">
                    <a:lumMod val="20000"/>
                    <a:lumOff val="80000"/>
                  </a:schemeClr>
                </a:solidFill>
                <a:latin typeface="Comic Sans MS" pitchFamily="66" charset="0"/>
              </a:rPr>
              <a:t>Kedua</a:t>
            </a:r>
            <a:r>
              <a:rPr lang="en-US" sz="3000" i="1" dirty="0" smtClean="0">
                <a:solidFill>
                  <a:schemeClr val="accent4">
                    <a:lumMod val="20000"/>
                    <a:lumOff val="80000"/>
                  </a:schemeClr>
                </a:solidFill>
                <a:latin typeface="Comic Sans MS" pitchFamily="66" charset="0"/>
              </a:rPr>
              <a:t>: </a:t>
            </a:r>
            <a:r>
              <a:rPr lang="en-US" sz="3000" i="1" dirty="0" err="1" smtClean="0">
                <a:solidFill>
                  <a:schemeClr val="accent4">
                    <a:lumMod val="20000"/>
                    <a:lumOff val="80000"/>
                  </a:schemeClr>
                </a:solidFill>
                <a:latin typeface="Comic Sans MS" pitchFamily="66" charset="0"/>
              </a:rPr>
              <a:t>Karakteristik</a:t>
            </a:r>
            <a:r>
              <a:rPr lang="en-US" sz="3000" i="1" dirty="0" smtClean="0">
                <a:solidFill>
                  <a:schemeClr val="accent4">
                    <a:lumMod val="20000"/>
                    <a:lumOff val="80000"/>
                  </a:schemeClr>
                </a:solidFill>
                <a:latin typeface="Comic Sans MS" pitchFamily="66" charset="0"/>
              </a:rPr>
              <a:t> </a:t>
            </a:r>
            <a:r>
              <a:rPr lang="en-US" sz="3000" i="1" dirty="0" err="1" smtClean="0">
                <a:solidFill>
                  <a:schemeClr val="accent4">
                    <a:lumMod val="20000"/>
                    <a:lumOff val="80000"/>
                  </a:schemeClr>
                </a:solidFill>
                <a:latin typeface="Comic Sans MS" pitchFamily="66" charset="0"/>
              </a:rPr>
              <a:t>Kualitatif</a:t>
            </a:r>
            <a:endParaRPr lang="en-US" sz="3000" i="1" dirty="0" smtClean="0">
              <a:solidFill>
                <a:schemeClr val="accent4">
                  <a:lumMod val="20000"/>
                  <a:lumOff val="80000"/>
                </a:schemeClr>
              </a:solidFill>
              <a:latin typeface="Comic Sans MS" pitchFamily="66" charset="0"/>
            </a:endParaRPr>
          </a:p>
        </p:txBody>
      </p:sp>
      <p:sp>
        <p:nvSpPr>
          <p:cNvPr id="22532" name="Text Box 4"/>
          <p:cNvSpPr txBox="1">
            <a:spLocks noChangeArrowheads="1"/>
          </p:cNvSpPr>
          <p:nvPr/>
        </p:nvSpPr>
        <p:spPr bwMode="auto">
          <a:xfrm>
            <a:off x="533400" y="1322388"/>
            <a:ext cx="8229600" cy="582612"/>
          </a:xfrm>
          <a:prstGeom prst="rect">
            <a:avLst/>
          </a:prstGeom>
          <a:noFill/>
          <a:ln w="28575" cap="sq">
            <a:noFill/>
            <a:miter lim="800000"/>
            <a:headEnd type="none" w="sm" len="sm"/>
            <a:tailEnd type="none" w="sm" len="sm"/>
          </a:ln>
        </p:spPr>
        <p:txBody>
          <a:bodyPr>
            <a:spAutoFit/>
          </a:bodyPr>
          <a:lstStyle/>
          <a:p>
            <a:pPr marL="350838" indent="-350838" algn="l">
              <a:lnSpc>
                <a:spcPct val="115000"/>
              </a:lnSpc>
              <a:spcBef>
                <a:spcPct val="30000"/>
              </a:spcBef>
              <a:buSzPct val="80000"/>
            </a:pPr>
            <a:r>
              <a:rPr lang="en-US" sz="2800" b="1">
                <a:solidFill>
                  <a:srgbClr val="800000"/>
                </a:solidFill>
                <a:latin typeface="Comic Sans MS" pitchFamily="66" charset="0"/>
              </a:rPr>
              <a:t>Kualitas Sekunder:</a:t>
            </a:r>
            <a:endParaRPr lang="en-US">
              <a:latin typeface="Comic Sans MS" pitchFamily="66" charset="0"/>
            </a:endParaRPr>
          </a:p>
        </p:txBody>
      </p:sp>
      <p:sp>
        <p:nvSpPr>
          <p:cNvPr id="22533" name="Text Box 5"/>
          <p:cNvSpPr txBox="1">
            <a:spLocks noChangeArrowheads="1"/>
          </p:cNvSpPr>
          <p:nvPr/>
        </p:nvSpPr>
        <p:spPr bwMode="auto">
          <a:xfrm>
            <a:off x="381000" y="2006600"/>
            <a:ext cx="8610600" cy="2808288"/>
          </a:xfrm>
          <a:prstGeom prst="rect">
            <a:avLst/>
          </a:prstGeom>
          <a:noFill/>
          <a:ln w="28575" cap="sq">
            <a:noFill/>
            <a:miter lim="800000"/>
            <a:headEnd type="none" w="sm" len="sm"/>
            <a:tailEnd type="none" w="sm" len="sm"/>
          </a:ln>
        </p:spPr>
        <p:txBody>
          <a:bodyPr>
            <a:spAutoFit/>
          </a:bodyPr>
          <a:lstStyle/>
          <a:p>
            <a:pPr marL="457200" indent="-346075" algn="l">
              <a:lnSpc>
                <a:spcPct val="115000"/>
              </a:lnSpc>
              <a:spcBef>
                <a:spcPct val="30000"/>
              </a:spcBef>
              <a:buSzPct val="80000"/>
            </a:pPr>
            <a:r>
              <a:rPr lang="en-US" sz="2600" b="1">
                <a:solidFill>
                  <a:srgbClr val="800000"/>
                </a:solidFill>
                <a:latin typeface="Comic Sans MS" pitchFamily="66" charset="0"/>
              </a:rPr>
              <a:t>Komparabilitas</a:t>
            </a:r>
            <a:r>
              <a:rPr lang="en-US" sz="2600">
                <a:latin typeface="Comic Sans MS" pitchFamily="66" charset="0"/>
              </a:rPr>
              <a:t> </a:t>
            </a:r>
            <a:r>
              <a:rPr lang="en-US">
                <a:latin typeface="Comic Sans MS" pitchFamily="66" charset="0"/>
              </a:rPr>
              <a:t>– Informasi yang diukur dan dilaporkan dengan cara serupa untuk berbagai perusahaan dianggap </a:t>
            </a:r>
            <a:r>
              <a:rPr lang="en-US" i="1">
                <a:latin typeface="Comic Sans MS" pitchFamily="66" charset="0"/>
              </a:rPr>
              <a:t>comparable</a:t>
            </a:r>
            <a:r>
              <a:rPr lang="en-US">
                <a:latin typeface="Comic Sans MS" pitchFamily="66" charset="0"/>
              </a:rPr>
              <a:t> (dapat dibandingkan). </a:t>
            </a:r>
          </a:p>
          <a:p>
            <a:pPr marL="457200" indent="-346075" algn="l">
              <a:lnSpc>
                <a:spcPct val="115000"/>
              </a:lnSpc>
              <a:spcBef>
                <a:spcPct val="30000"/>
              </a:spcBef>
              <a:buSzPct val="80000"/>
            </a:pPr>
            <a:r>
              <a:rPr lang="en-US" sz="2600" b="1">
                <a:solidFill>
                  <a:srgbClr val="800000"/>
                </a:solidFill>
                <a:latin typeface="Comic Sans MS" pitchFamily="66" charset="0"/>
              </a:rPr>
              <a:t>Konsistensi </a:t>
            </a:r>
            <a:r>
              <a:rPr lang="en-US">
                <a:latin typeface="Comic Sans MS" pitchFamily="66" charset="0"/>
              </a:rPr>
              <a:t>– Ketika suatu perusahaan menerapkan perlakuan akuntansi yang sama pada kejadian-kejadian serupa pada berbagai periode.</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ChangeArrowheads="1"/>
          </p:cNvSpPr>
          <p:nvPr/>
        </p:nvSpPr>
        <p:spPr bwMode="auto">
          <a:xfrm rot="5400000" flipH="1">
            <a:off x="4000500" y="876300"/>
            <a:ext cx="1981200" cy="4648200"/>
          </a:xfrm>
          <a:prstGeom prst="flowChartManualInput">
            <a:avLst/>
          </a:prstGeom>
          <a:solidFill>
            <a:srgbClr val="F4BCBC"/>
          </a:solidFill>
          <a:ln w="12700">
            <a:noFill/>
            <a:miter lim="800000"/>
            <a:headEnd/>
            <a:tailEnd/>
          </a:ln>
        </p:spPr>
        <p:txBody>
          <a:bodyPr wrap="none" anchor="ctr"/>
          <a:lstStyle/>
          <a:p>
            <a:endParaRPr lang="id-ID"/>
          </a:p>
        </p:txBody>
      </p:sp>
      <p:sp>
        <p:nvSpPr>
          <p:cNvPr id="24579" name="AutoShape 3"/>
          <p:cNvSpPr>
            <a:spLocks noChangeArrowheads="1"/>
          </p:cNvSpPr>
          <p:nvPr/>
        </p:nvSpPr>
        <p:spPr bwMode="auto">
          <a:xfrm rot="-5400000">
            <a:off x="2857500" y="876300"/>
            <a:ext cx="1981200" cy="4648200"/>
          </a:xfrm>
          <a:prstGeom prst="flowChartManualInput">
            <a:avLst/>
          </a:prstGeom>
          <a:solidFill>
            <a:srgbClr val="F4BCBC"/>
          </a:solidFill>
          <a:ln w="12700">
            <a:noFill/>
            <a:miter lim="800000"/>
            <a:headEnd/>
            <a:tailEnd/>
          </a:ln>
        </p:spPr>
        <p:txBody>
          <a:bodyPr wrap="none" anchor="ctr"/>
          <a:lstStyle/>
          <a:p>
            <a:endParaRPr lang="id-ID"/>
          </a:p>
        </p:txBody>
      </p:sp>
      <p:sp>
        <p:nvSpPr>
          <p:cNvPr id="24580" name="AutoShape 4"/>
          <p:cNvSpPr>
            <a:spLocks noChangeArrowheads="1"/>
          </p:cNvSpPr>
          <p:nvPr/>
        </p:nvSpPr>
        <p:spPr bwMode="auto">
          <a:xfrm rot="5400000" flipH="1">
            <a:off x="4914900" y="-1257300"/>
            <a:ext cx="2057400" cy="4724400"/>
          </a:xfrm>
          <a:prstGeom prst="flowChartManualInput">
            <a:avLst/>
          </a:prstGeom>
          <a:solidFill>
            <a:srgbClr val="F9EFA5"/>
          </a:solidFill>
          <a:ln w="12700">
            <a:solidFill>
              <a:schemeClr val="tx1"/>
            </a:solidFill>
            <a:miter lim="800000"/>
            <a:headEnd/>
            <a:tailEnd/>
          </a:ln>
        </p:spPr>
        <p:txBody>
          <a:bodyPr wrap="none" anchor="ctr"/>
          <a:lstStyle/>
          <a:p>
            <a:endParaRPr lang="id-ID"/>
          </a:p>
        </p:txBody>
      </p:sp>
      <p:sp>
        <p:nvSpPr>
          <p:cNvPr id="24581" name="AutoShape 5"/>
          <p:cNvSpPr>
            <a:spLocks noChangeArrowheads="1"/>
          </p:cNvSpPr>
          <p:nvPr/>
        </p:nvSpPr>
        <p:spPr bwMode="auto">
          <a:xfrm rot="-5400000">
            <a:off x="1866900" y="-1257300"/>
            <a:ext cx="2057400" cy="4724400"/>
          </a:xfrm>
          <a:prstGeom prst="flowChartManualInput">
            <a:avLst/>
          </a:prstGeom>
          <a:solidFill>
            <a:srgbClr val="F9EFA5"/>
          </a:solidFill>
          <a:ln w="12700">
            <a:solidFill>
              <a:schemeClr val="tx1"/>
            </a:solidFill>
            <a:miter lim="800000"/>
            <a:headEnd/>
            <a:tailEnd/>
          </a:ln>
        </p:spPr>
        <p:txBody>
          <a:bodyPr wrap="none" anchor="ctr"/>
          <a:lstStyle/>
          <a:p>
            <a:endParaRPr lang="id-ID"/>
          </a:p>
        </p:txBody>
      </p:sp>
      <p:sp>
        <p:nvSpPr>
          <p:cNvPr id="24582" name="AutoShape 6"/>
          <p:cNvSpPr>
            <a:spLocks noChangeArrowheads="1"/>
          </p:cNvSpPr>
          <p:nvPr/>
        </p:nvSpPr>
        <p:spPr bwMode="auto">
          <a:xfrm>
            <a:off x="2514600" y="4267200"/>
            <a:ext cx="3810000" cy="4038600"/>
          </a:xfrm>
          <a:prstGeom prst="flowChartMerge">
            <a:avLst/>
          </a:prstGeom>
          <a:solidFill>
            <a:srgbClr val="93BBFB"/>
          </a:solidFill>
          <a:ln w="12700">
            <a:solidFill>
              <a:schemeClr val="tx1"/>
            </a:solidFill>
            <a:miter lim="800000"/>
            <a:headEnd/>
            <a:tailEnd/>
          </a:ln>
        </p:spPr>
        <p:txBody>
          <a:bodyPr wrap="none" anchor="ctr"/>
          <a:lstStyle/>
          <a:p>
            <a:endParaRPr lang="id-ID"/>
          </a:p>
        </p:txBody>
      </p:sp>
      <p:sp>
        <p:nvSpPr>
          <p:cNvPr id="24583" name="Rectangle 7"/>
          <p:cNvSpPr>
            <a:spLocks noChangeArrowheads="1"/>
          </p:cNvSpPr>
          <p:nvPr/>
        </p:nvSpPr>
        <p:spPr bwMode="auto">
          <a:xfrm>
            <a:off x="3352800" y="76200"/>
            <a:ext cx="2133600" cy="2057400"/>
          </a:xfrm>
          <a:prstGeom prst="rect">
            <a:avLst/>
          </a:prstGeom>
          <a:solidFill>
            <a:srgbClr val="F9EFA5"/>
          </a:solidFill>
          <a:ln w="12700">
            <a:solidFill>
              <a:schemeClr val="tx1"/>
            </a:solidFill>
            <a:miter lim="800000"/>
            <a:headEnd/>
            <a:tailEnd/>
          </a:ln>
        </p:spPr>
        <p:txBody>
          <a:bodyPr wrap="none" anchor="ctr"/>
          <a:lstStyle/>
          <a:p>
            <a:endParaRPr lang="id-ID"/>
          </a:p>
        </p:txBody>
      </p:sp>
      <p:sp>
        <p:nvSpPr>
          <p:cNvPr id="245768" name="Text Box 8"/>
          <p:cNvSpPr txBox="1">
            <a:spLocks noChangeArrowheads="1"/>
          </p:cNvSpPr>
          <p:nvPr/>
        </p:nvSpPr>
        <p:spPr bwMode="auto">
          <a:xfrm>
            <a:off x="1447800" y="304800"/>
            <a:ext cx="1828800" cy="1581150"/>
          </a:xfrm>
          <a:prstGeom prst="rect">
            <a:avLst/>
          </a:prstGeom>
          <a:noFill/>
          <a:ln w="12700">
            <a:noFill/>
            <a:miter lim="800000"/>
            <a:headEnd/>
            <a:tailEnd/>
          </a:ln>
          <a:effectLst/>
        </p:spPr>
        <p:txBody>
          <a:bodyPr>
            <a:spAutoFit/>
          </a:bodyPr>
          <a:lstStyle/>
          <a:p>
            <a:pPr marL="228600" indent="-228600">
              <a:spcBef>
                <a:spcPct val="50000"/>
              </a:spcBef>
              <a:defRPr/>
            </a:pPr>
            <a:r>
              <a:rPr lang="en-US" sz="1400" b="1" u="sng">
                <a:effectLst>
                  <a:outerShdw blurRad="38100" dist="38100" dir="2700000" algn="tl">
                    <a:srgbClr val="C0C0C0"/>
                  </a:outerShdw>
                </a:effectLst>
                <a:latin typeface="Arial" pitchFamily="34" charset="0"/>
              </a:rPr>
              <a:t>ASUMSI</a:t>
            </a:r>
            <a:endParaRPr lang="en-US" sz="1400">
              <a:effectLst>
                <a:outerShdw blurRad="38100" dist="38100" dir="2700000" algn="tl">
                  <a:srgbClr val="C0C0C0"/>
                </a:outerShdw>
              </a:effectLst>
              <a:latin typeface="Arial" pitchFamily="34" charset="0"/>
            </a:endParaRP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Entitas ekonomi</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Going concern</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Monetary unit</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Periodicity</a:t>
            </a:r>
          </a:p>
        </p:txBody>
      </p:sp>
      <p:sp>
        <p:nvSpPr>
          <p:cNvPr id="245769" name="Text Box 9"/>
          <p:cNvSpPr txBox="1">
            <a:spLocks noChangeArrowheads="1"/>
          </p:cNvSpPr>
          <p:nvPr/>
        </p:nvSpPr>
        <p:spPr bwMode="auto">
          <a:xfrm>
            <a:off x="3429000" y="304800"/>
            <a:ext cx="2133600" cy="1581150"/>
          </a:xfrm>
          <a:prstGeom prst="rect">
            <a:avLst/>
          </a:prstGeom>
          <a:noFill/>
          <a:ln w="12700">
            <a:noFill/>
            <a:miter lim="800000"/>
            <a:headEnd/>
            <a:tailEnd/>
          </a:ln>
          <a:effectLst/>
        </p:spPr>
        <p:txBody>
          <a:bodyPr>
            <a:spAutoFit/>
          </a:bodyPr>
          <a:lstStyle/>
          <a:p>
            <a:pPr marL="228600" indent="-228600">
              <a:spcBef>
                <a:spcPct val="50000"/>
              </a:spcBef>
              <a:defRPr/>
            </a:pPr>
            <a:r>
              <a:rPr lang="en-US" sz="1400" b="1" u="sng">
                <a:effectLst>
                  <a:outerShdw blurRad="38100" dist="38100" dir="2700000" algn="tl">
                    <a:srgbClr val="C0C0C0"/>
                  </a:outerShdw>
                </a:effectLst>
                <a:latin typeface="Arial" pitchFamily="34" charset="0"/>
              </a:rPr>
              <a:t>PRINSIP</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Biaya historis</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Revenue recognition</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Matching</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Full disclosure</a:t>
            </a:r>
          </a:p>
        </p:txBody>
      </p:sp>
      <p:sp>
        <p:nvSpPr>
          <p:cNvPr id="245770" name="Text Box 10"/>
          <p:cNvSpPr txBox="1">
            <a:spLocks noChangeArrowheads="1"/>
          </p:cNvSpPr>
          <p:nvPr/>
        </p:nvSpPr>
        <p:spPr bwMode="auto">
          <a:xfrm>
            <a:off x="5715000" y="304800"/>
            <a:ext cx="1828800" cy="1581150"/>
          </a:xfrm>
          <a:prstGeom prst="rect">
            <a:avLst/>
          </a:prstGeom>
          <a:noFill/>
          <a:ln w="12700">
            <a:noFill/>
            <a:miter lim="800000"/>
            <a:headEnd/>
            <a:tailEnd/>
          </a:ln>
          <a:effectLst/>
        </p:spPr>
        <p:txBody>
          <a:bodyPr>
            <a:spAutoFit/>
          </a:bodyPr>
          <a:lstStyle/>
          <a:p>
            <a:pPr marL="228600" indent="-228600">
              <a:spcBef>
                <a:spcPct val="50000"/>
              </a:spcBef>
              <a:defRPr/>
            </a:pPr>
            <a:r>
              <a:rPr lang="en-US" sz="1400" b="1" u="sng">
                <a:effectLst>
                  <a:outerShdw blurRad="38100" dist="38100" dir="2700000" algn="tl">
                    <a:srgbClr val="C0C0C0"/>
                  </a:outerShdw>
                </a:effectLst>
                <a:latin typeface="Arial" pitchFamily="34" charset="0"/>
              </a:rPr>
              <a:t>KENDALA</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Biaya-manfaat</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Materiality</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Industry practice</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Conservatism</a:t>
            </a:r>
          </a:p>
        </p:txBody>
      </p:sp>
      <p:sp>
        <p:nvSpPr>
          <p:cNvPr id="24587" name="Line 15"/>
          <p:cNvSpPr>
            <a:spLocks noChangeShapeType="1"/>
          </p:cNvSpPr>
          <p:nvPr/>
        </p:nvSpPr>
        <p:spPr bwMode="auto">
          <a:xfrm>
            <a:off x="4343400" y="2209800"/>
            <a:ext cx="0" cy="1981200"/>
          </a:xfrm>
          <a:prstGeom prst="line">
            <a:avLst/>
          </a:prstGeom>
          <a:noFill/>
          <a:ln w="12700" cap="sq">
            <a:solidFill>
              <a:schemeClr val="tx1"/>
            </a:solidFill>
            <a:round/>
            <a:headEnd type="none" w="sm" len="sm"/>
            <a:tailEnd type="none" w="sm" len="sm"/>
          </a:ln>
        </p:spPr>
        <p:txBody>
          <a:bodyPr/>
          <a:lstStyle/>
          <a:p>
            <a:endParaRPr lang="id-ID"/>
          </a:p>
        </p:txBody>
      </p:sp>
      <p:sp>
        <p:nvSpPr>
          <p:cNvPr id="24588" name="Line 16"/>
          <p:cNvSpPr>
            <a:spLocks noChangeShapeType="1"/>
          </p:cNvSpPr>
          <p:nvPr/>
        </p:nvSpPr>
        <p:spPr bwMode="auto">
          <a:xfrm>
            <a:off x="2438400" y="4191000"/>
            <a:ext cx="3962400" cy="0"/>
          </a:xfrm>
          <a:prstGeom prst="line">
            <a:avLst/>
          </a:prstGeom>
          <a:noFill/>
          <a:ln w="12700" cap="sq">
            <a:solidFill>
              <a:schemeClr val="tx1"/>
            </a:solidFill>
            <a:round/>
            <a:headEnd type="none" w="sm" len="sm"/>
            <a:tailEnd type="none" w="sm" len="sm"/>
          </a:ln>
        </p:spPr>
        <p:txBody>
          <a:bodyPr/>
          <a:lstStyle/>
          <a:p>
            <a:endParaRPr lang="id-ID"/>
          </a:p>
        </p:txBody>
      </p:sp>
      <p:sp>
        <p:nvSpPr>
          <p:cNvPr id="24589" name="Line 17"/>
          <p:cNvSpPr>
            <a:spLocks noChangeShapeType="1"/>
          </p:cNvSpPr>
          <p:nvPr/>
        </p:nvSpPr>
        <p:spPr bwMode="auto">
          <a:xfrm>
            <a:off x="1524000" y="2209800"/>
            <a:ext cx="914400" cy="1981200"/>
          </a:xfrm>
          <a:prstGeom prst="line">
            <a:avLst/>
          </a:prstGeom>
          <a:noFill/>
          <a:ln w="12700" cap="sq">
            <a:solidFill>
              <a:schemeClr val="tx1"/>
            </a:solidFill>
            <a:round/>
            <a:headEnd type="none" w="sm" len="sm"/>
            <a:tailEnd type="none" w="sm" len="sm"/>
          </a:ln>
        </p:spPr>
        <p:txBody>
          <a:bodyPr/>
          <a:lstStyle/>
          <a:p>
            <a:endParaRPr lang="id-ID"/>
          </a:p>
        </p:txBody>
      </p:sp>
      <p:sp>
        <p:nvSpPr>
          <p:cNvPr id="24590" name="Line 18"/>
          <p:cNvSpPr>
            <a:spLocks noChangeShapeType="1"/>
          </p:cNvSpPr>
          <p:nvPr/>
        </p:nvSpPr>
        <p:spPr bwMode="auto">
          <a:xfrm flipH="1">
            <a:off x="6400800" y="2209800"/>
            <a:ext cx="914400" cy="1981200"/>
          </a:xfrm>
          <a:prstGeom prst="line">
            <a:avLst/>
          </a:prstGeom>
          <a:noFill/>
          <a:ln w="12700" cap="sq">
            <a:solidFill>
              <a:schemeClr val="tx1"/>
            </a:solidFill>
            <a:round/>
            <a:headEnd type="none" w="sm" len="sm"/>
            <a:tailEnd type="none" w="sm" len="sm"/>
          </a:ln>
        </p:spPr>
        <p:txBody>
          <a:bodyPr/>
          <a:lstStyle/>
          <a:p>
            <a:endParaRPr lang="id-ID"/>
          </a:p>
        </p:txBody>
      </p:sp>
      <p:sp>
        <p:nvSpPr>
          <p:cNvPr id="24591" name="Line 19"/>
          <p:cNvSpPr>
            <a:spLocks noChangeShapeType="1"/>
          </p:cNvSpPr>
          <p:nvPr/>
        </p:nvSpPr>
        <p:spPr bwMode="auto">
          <a:xfrm>
            <a:off x="1524000" y="2209800"/>
            <a:ext cx="5791200" cy="0"/>
          </a:xfrm>
          <a:prstGeom prst="line">
            <a:avLst/>
          </a:prstGeom>
          <a:noFill/>
          <a:ln w="12700" cap="sq">
            <a:solidFill>
              <a:schemeClr val="tx1"/>
            </a:solidFill>
            <a:round/>
            <a:headEnd type="none" w="sm" len="sm"/>
            <a:tailEnd type="none" w="sm" len="sm"/>
          </a:ln>
        </p:spPr>
        <p:txBody>
          <a:bodyPr/>
          <a:lstStyle/>
          <a:p>
            <a:endParaRPr lang="id-ID"/>
          </a:p>
        </p:txBody>
      </p:sp>
      <p:sp>
        <p:nvSpPr>
          <p:cNvPr id="24592" name="Text Box 20"/>
          <p:cNvSpPr txBox="1">
            <a:spLocks noChangeArrowheads="1"/>
          </p:cNvSpPr>
          <p:nvPr/>
        </p:nvSpPr>
        <p:spPr bwMode="auto">
          <a:xfrm>
            <a:off x="6248400" y="5195888"/>
            <a:ext cx="1371600" cy="581025"/>
          </a:xfrm>
          <a:prstGeom prst="rect">
            <a:avLst/>
          </a:prstGeom>
          <a:noFill/>
          <a:ln w="12700" cap="sq">
            <a:noFill/>
            <a:miter lim="800000"/>
            <a:headEnd type="none" w="sm" len="sm"/>
            <a:tailEnd type="none" w="sm" len="sm"/>
          </a:ln>
        </p:spPr>
        <p:txBody>
          <a:bodyPr>
            <a:spAutoFit/>
          </a:bodyPr>
          <a:lstStyle/>
          <a:p>
            <a:pPr>
              <a:spcBef>
                <a:spcPct val="50000"/>
              </a:spcBef>
            </a:pPr>
            <a:r>
              <a:rPr lang="en-US" sz="1600" b="1">
                <a:latin typeface="Arial" pitchFamily="34" charset="0"/>
              </a:rPr>
              <a:t>Tingkat pertama</a:t>
            </a:r>
          </a:p>
        </p:txBody>
      </p:sp>
      <p:sp>
        <p:nvSpPr>
          <p:cNvPr id="24593" name="Text Box 21"/>
          <p:cNvSpPr txBox="1">
            <a:spLocks noChangeArrowheads="1"/>
          </p:cNvSpPr>
          <p:nvPr/>
        </p:nvSpPr>
        <p:spPr bwMode="auto">
          <a:xfrm>
            <a:off x="7010400" y="3048000"/>
            <a:ext cx="1905000" cy="336550"/>
          </a:xfrm>
          <a:prstGeom prst="rect">
            <a:avLst/>
          </a:prstGeom>
          <a:noFill/>
          <a:ln w="12700" cap="sq">
            <a:noFill/>
            <a:miter lim="800000"/>
            <a:headEnd type="none" w="sm" len="sm"/>
            <a:tailEnd type="none" w="sm" len="sm"/>
          </a:ln>
        </p:spPr>
        <p:txBody>
          <a:bodyPr>
            <a:spAutoFit/>
          </a:bodyPr>
          <a:lstStyle/>
          <a:p>
            <a:pPr>
              <a:spcBef>
                <a:spcPct val="50000"/>
              </a:spcBef>
            </a:pPr>
            <a:r>
              <a:rPr lang="en-US" sz="1600" b="1">
                <a:latin typeface="Arial" pitchFamily="34" charset="0"/>
              </a:rPr>
              <a:t>Tingkat kedua</a:t>
            </a:r>
          </a:p>
        </p:txBody>
      </p:sp>
      <p:sp>
        <p:nvSpPr>
          <p:cNvPr id="24594" name="Text Box 22"/>
          <p:cNvSpPr txBox="1">
            <a:spLocks noChangeArrowheads="1"/>
          </p:cNvSpPr>
          <p:nvPr/>
        </p:nvSpPr>
        <p:spPr bwMode="auto">
          <a:xfrm>
            <a:off x="7924800" y="990600"/>
            <a:ext cx="1066800" cy="581025"/>
          </a:xfrm>
          <a:prstGeom prst="rect">
            <a:avLst/>
          </a:prstGeom>
          <a:noFill/>
          <a:ln w="12700" cap="sq">
            <a:noFill/>
            <a:miter lim="800000"/>
            <a:headEnd type="none" w="sm" len="sm"/>
            <a:tailEnd type="none" w="sm" len="sm"/>
          </a:ln>
        </p:spPr>
        <p:txBody>
          <a:bodyPr>
            <a:spAutoFit/>
          </a:bodyPr>
          <a:lstStyle/>
          <a:p>
            <a:pPr>
              <a:spcBef>
                <a:spcPct val="50000"/>
              </a:spcBef>
            </a:pPr>
            <a:r>
              <a:rPr lang="en-US" sz="1600" b="1">
                <a:latin typeface="Arial" pitchFamily="34" charset="0"/>
              </a:rPr>
              <a:t>Tingkat ketiga</a:t>
            </a:r>
          </a:p>
        </p:txBody>
      </p:sp>
      <p:sp>
        <p:nvSpPr>
          <p:cNvPr id="245784" name="Text Box 24"/>
          <p:cNvSpPr txBox="1">
            <a:spLocks noChangeArrowheads="1"/>
          </p:cNvSpPr>
          <p:nvPr/>
        </p:nvSpPr>
        <p:spPr bwMode="auto">
          <a:xfrm>
            <a:off x="838200" y="1066800"/>
            <a:ext cx="7162800" cy="609600"/>
          </a:xfrm>
          <a:prstGeom prst="rect">
            <a:avLst/>
          </a:prstGeom>
          <a:solidFill>
            <a:srgbClr val="005B88"/>
          </a:solidFill>
          <a:ln w="12700">
            <a:solidFill>
              <a:schemeClr val="tx1"/>
            </a:solidFill>
            <a:miter lim="800000"/>
            <a:headEnd/>
            <a:tailEnd/>
          </a:ln>
          <a:effectLst>
            <a:outerShdw dist="107763" dir="2700000" algn="ctr" rotWithShape="0">
              <a:schemeClr val="bg2"/>
            </a:outerShdw>
          </a:effectLst>
        </p:spPr>
        <p:txBody>
          <a:bodyPr lIns="90488" tIns="44450" rIns="90488" bIns="44450"/>
          <a:lstStyle/>
          <a:p>
            <a:pPr marL="109538">
              <a:lnSpc>
                <a:spcPct val="105000"/>
              </a:lnSpc>
              <a:defRPr/>
            </a:pPr>
            <a:r>
              <a:rPr lang="en-US" sz="3000" b="1" i="1">
                <a:solidFill>
                  <a:srgbClr val="F8F574"/>
                </a:solidFill>
                <a:effectLst>
                  <a:outerShdw blurRad="38100" dist="38100" dir="2700000" algn="tl">
                    <a:srgbClr val="000000"/>
                  </a:outerShdw>
                </a:effectLst>
                <a:latin typeface="Comic Sans MS" pitchFamily="66" charset="0"/>
              </a:rPr>
              <a:t>Unsur-unsur</a:t>
            </a:r>
          </a:p>
        </p:txBody>
      </p:sp>
      <p:sp>
        <p:nvSpPr>
          <p:cNvPr id="24596" name="AutoShape 25"/>
          <p:cNvSpPr>
            <a:spLocks noChangeArrowheads="1"/>
          </p:cNvSpPr>
          <p:nvPr/>
        </p:nvSpPr>
        <p:spPr bwMode="auto">
          <a:xfrm>
            <a:off x="5257800" y="1752600"/>
            <a:ext cx="685800" cy="533400"/>
          </a:xfrm>
          <a:prstGeom prst="upArrow">
            <a:avLst>
              <a:gd name="adj1" fmla="val 50000"/>
              <a:gd name="adj2" fmla="val 25000"/>
            </a:avLst>
          </a:prstGeom>
          <a:solidFill>
            <a:srgbClr val="F4BCBC"/>
          </a:solidFill>
          <a:ln w="12700">
            <a:noFill/>
            <a:miter lim="800000"/>
            <a:headEnd/>
            <a:tailEnd/>
          </a:ln>
        </p:spPr>
        <p:txBody>
          <a:bodyPr wrap="none" anchor="ctr"/>
          <a:lstStyle/>
          <a:p>
            <a:endParaRPr lang="id-ID"/>
          </a:p>
        </p:txBody>
      </p:sp>
      <p:sp>
        <p:nvSpPr>
          <p:cNvPr id="245787" name="Text Box 27"/>
          <p:cNvSpPr txBox="1">
            <a:spLocks noChangeArrowheads="1"/>
          </p:cNvSpPr>
          <p:nvPr/>
        </p:nvSpPr>
        <p:spPr bwMode="auto">
          <a:xfrm>
            <a:off x="5715000" y="5943600"/>
            <a:ext cx="3276600" cy="825500"/>
          </a:xfrm>
          <a:prstGeom prst="rect">
            <a:avLst/>
          </a:prstGeom>
          <a:solidFill>
            <a:schemeClr val="bg1"/>
          </a:solidFill>
          <a:ln w="19050">
            <a:noFill/>
            <a:miter lim="800000"/>
            <a:headEnd/>
            <a:tailEnd/>
          </a:ln>
          <a:effectLst/>
        </p:spPr>
        <p:txBody>
          <a:bodyPr>
            <a:spAutoFit/>
          </a:bodyPr>
          <a:lstStyle/>
          <a:p>
            <a:pPr marL="692150" indent="-692150" algn="l">
              <a:spcBef>
                <a:spcPct val="50000"/>
              </a:spcBef>
              <a:defRPr/>
            </a:pPr>
            <a:r>
              <a:rPr lang="en-US" sz="1600" b="1" i="1">
                <a:solidFill>
                  <a:schemeClr val="bg2"/>
                </a:solidFill>
                <a:effectLst>
                  <a:outerShdw blurRad="38100" dist="38100" dir="2700000" algn="tl">
                    <a:srgbClr val="C0C0C0"/>
                  </a:outerShdw>
                </a:effectLst>
                <a:latin typeface="Comic Sans MS" pitchFamily="66" charset="0"/>
              </a:rPr>
              <a:t>LO 5  Define the basic elements of financial statements.</a:t>
            </a:r>
          </a:p>
        </p:txBody>
      </p:sp>
      <p:sp>
        <p:nvSpPr>
          <p:cNvPr id="211996" name="Text Box 1052"/>
          <p:cNvSpPr txBox="1">
            <a:spLocks noChangeArrowheads="1"/>
          </p:cNvSpPr>
          <p:nvPr/>
        </p:nvSpPr>
        <p:spPr bwMode="auto">
          <a:xfrm>
            <a:off x="1981200" y="2286000"/>
            <a:ext cx="2209800" cy="1711325"/>
          </a:xfrm>
          <a:prstGeom prst="rect">
            <a:avLst/>
          </a:prstGeom>
          <a:noFill/>
          <a:ln w="12700">
            <a:noFill/>
            <a:miter lim="800000"/>
            <a:headEnd/>
            <a:tailEnd/>
          </a:ln>
          <a:effectLst/>
        </p:spPr>
        <p:txBody>
          <a:bodyPr>
            <a:spAutoFit/>
          </a:bodyPr>
          <a:lstStyle/>
          <a:p>
            <a:pPr indent="346075">
              <a:spcBef>
                <a:spcPct val="40000"/>
              </a:spcBef>
              <a:defRPr/>
            </a:pPr>
            <a:r>
              <a:rPr lang="en-US" sz="1400" b="1" u="sng">
                <a:effectLst>
                  <a:outerShdw blurRad="38100" dist="38100" dir="2700000" algn="tl">
                    <a:srgbClr val="C0C0C0"/>
                  </a:outerShdw>
                </a:effectLst>
                <a:latin typeface="Arial" pitchFamily="34" charset="0"/>
              </a:rPr>
              <a:t>KARAKTERISTIK   KUALITATIF</a:t>
            </a:r>
            <a:endParaRPr lang="en-US" sz="1400">
              <a:effectLst>
                <a:outerShdw blurRad="38100" dist="38100" dir="2700000" algn="tl">
                  <a:srgbClr val="C0C0C0"/>
                </a:outerShdw>
              </a:effectLst>
              <a:latin typeface="Arial" pitchFamily="34" charset="0"/>
            </a:endParaRPr>
          </a:p>
          <a:p>
            <a:pPr indent="346075" algn="l">
              <a:spcBef>
                <a:spcPct val="40000"/>
              </a:spcBef>
              <a:defRPr/>
            </a:pPr>
            <a:r>
              <a:rPr lang="en-US" sz="1400">
                <a:effectLst>
                  <a:outerShdw blurRad="38100" dist="38100" dir="2700000" algn="tl">
                    <a:srgbClr val="C0C0C0"/>
                  </a:outerShdw>
                </a:effectLst>
                <a:latin typeface="Arial" pitchFamily="34" charset="0"/>
              </a:rPr>
              <a:t>Relevansi</a:t>
            </a:r>
          </a:p>
          <a:p>
            <a:pPr indent="346075" algn="l">
              <a:spcBef>
                <a:spcPct val="40000"/>
              </a:spcBef>
              <a:defRPr/>
            </a:pPr>
            <a:r>
              <a:rPr lang="en-US" sz="1400">
                <a:effectLst>
                  <a:outerShdw blurRad="38100" dist="38100" dir="2700000" algn="tl">
                    <a:srgbClr val="C0C0C0"/>
                  </a:outerShdw>
                </a:effectLst>
                <a:latin typeface="Arial" pitchFamily="34" charset="0"/>
              </a:rPr>
              <a:t>Reliabilitas</a:t>
            </a:r>
          </a:p>
          <a:p>
            <a:pPr indent="346075" algn="l">
              <a:spcBef>
                <a:spcPct val="40000"/>
              </a:spcBef>
              <a:defRPr/>
            </a:pPr>
            <a:r>
              <a:rPr lang="en-US" sz="1400">
                <a:effectLst>
                  <a:outerShdw blurRad="38100" dist="38100" dir="2700000" algn="tl">
                    <a:srgbClr val="C0C0C0"/>
                  </a:outerShdw>
                </a:effectLst>
                <a:latin typeface="Arial" pitchFamily="34" charset="0"/>
              </a:rPr>
              <a:t>Komparabilitas</a:t>
            </a:r>
          </a:p>
          <a:p>
            <a:pPr indent="346075" algn="l">
              <a:spcBef>
                <a:spcPct val="40000"/>
              </a:spcBef>
              <a:defRPr/>
            </a:pPr>
            <a:r>
              <a:rPr lang="en-US" sz="1400">
                <a:effectLst>
                  <a:outerShdw blurRad="38100" dist="38100" dir="2700000" algn="tl">
                    <a:srgbClr val="C0C0C0"/>
                  </a:outerShdw>
                </a:effectLst>
                <a:latin typeface="Arial" pitchFamily="34" charset="0"/>
              </a:rPr>
              <a:t>Konsistensi</a:t>
            </a:r>
          </a:p>
        </p:txBody>
      </p:sp>
      <p:sp>
        <p:nvSpPr>
          <p:cNvPr id="211981" name="Text Box 1037"/>
          <p:cNvSpPr txBox="1">
            <a:spLocks noChangeArrowheads="1"/>
          </p:cNvSpPr>
          <p:nvPr/>
        </p:nvSpPr>
        <p:spPr bwMode="auto">
          <a:xfrm>
            <a:off x="4343400" y="2466975"/>
            <a:ext cx="2590800" cy="1558925"/>
          </a:xfrm>
          <a:prstGeom prst="rect">
            <a:avLst/>
          </a:prstGeom>
          <a:noFill/>
          <a:ln w="12700">
            <a:noFill/>
            <a:miter lim="800000"/>
            <a:headEnd/>
            <a:tailEnd/>
          </a:ln>
          <a:effectLst/>
        </p:spPr>
        <p:txBody>
          <a:bodyPr>
            <a:spAutoFit/>
          </a:bodyPr>
          <a:lstStyle/>
          <a:p>
            <a:pPr>
              <a:spcAft>
                <a:spcPct val="30000"/>
              </a:spcAft>
              <a:defRPr/>
            </a:pPr>
            <a:r>
              <a:rPr lang="en-US" sz="1400" b="1" u="sng">
                <a:effectLst>
                  <a:outerShdw blurRad="38100" dist="38100" dir="2700000" algn="tl">
                    <a:srgbClr val="C0C0C0"/>
                  </a:outerShdw>
                </a:effectLst>
                <a:latin typeface="Arial" pitchFamily="34" charset="0"/>
              </a:rPr>
              <a:t>UNSUR-UNSUR</a:t>
            </a:r>
            <a:endParaRPr lang="en-US" sz="1400">
              <a:effectLst>
                <a:outerShdw blurRad="38100" dist="38100" dir="2700000" algn="tl">
                  <a:srgbClr val="C0C0C0"/>
                </a:outerShdw>
              </a:effectLst>
              <a:latin typeface="Arial" pitchFamily="34" charset="0"/>
            </a:endParaRPr>
          </a:p>
          <a:p>
            <a:pPr algn="l">
              <a:defRPr/>
            </a:pPr>
            <a:r>
              <a:rPr lang="en-US" sz="1300">
                <a:effectLst>
                  <a:outerShdw blurRad="38100" dist="38100" dir="2700000" algn="tl">
                    <a:srgbClr val="C0C0C0"/>
                  </a:outerShdw>
                </a:effectLst>
                <a:latin typeface="Arial" pitchFamily="34" charset="0"/>
              </a:rPr>
              <a:t>Aktiva, Kewajiban, dan Ekuitas</a:t>
            </a:r>
          </a:p>
          <a:p>
            <a:pPr algn="l">
              <a:defRPr/>
            </a:pPr>
            <a:r>
              <a:rPr lang="en-US" sz="1300">
                <a:effectLst>
                  <a:outerShdw blurRad="38100" dist="38100" dir="2700000" algn="tl">
                    <a:srgbClr val="C0C0C0"/>
                  </a:outerShdw>
                </a:effectLst>
                <a:latin typeface="Arial" pitchFamily="34" charset="0"/>
              </a:rPr>
              <a:t>Investasi oleh pemilik</a:t>
            </a:r>
          </a:p>
          <a:p>
            <a:pPr algn="l">
              <a:defRPr/>
            </a:pPr>
            <a:r>
              <a:rPr lang="en-US" sz="1300">
                <a:effectLst>
                  <a:outerShdw blurRad="38100" dist="38100" dir="2700000" algn="tl">
                    <a:srgbClr val="C0C0C0"/>
                  </a:outerShdw>
                </a:effectLst>
                <a:latin typeface="Arial" pitchFamily="34" charset="0"/>
              </a:rPr>
              <a:t>Distribusi kepada pemilik</a:t>
            </a:r>
          </a:p>
          <a:p>
            <a:pPr algn="l">
              <a:defRPr/>
            </a:pPr>
            <a:r>
              <a:rPr lang="en-US" sz="1300">
                <a:effectLst>
                  <a:outerShdw blurRad="38100" dist="38100" dir="2700000" algn="tl">
                    <a:srgbClr val="C0C0C0"/>
                  </a:outerShdw>
                </a:effectLst>
                <a:latin typeface="Arial" pitchFamily="34" charset="0"/>
              </a:rPr>
              <a:t>Laba komprehensif </a:t>
            </a:r>
          </a:p>
          <a:p>
            <a:pPr algn="l">
              <a:defRPr/>
            </a:pPr>
            <a:r>
              <a:rPr lang="en-US" sz="1300">
                <a:effectLst>
                  <a:outerShdw blurRad="38100" dist="38100" dir="2700000" algn="tl">
                    <a:srgbClr val="C0C0C0"/>
                  </a:outerShdw>
                </a:effectLst>
                <a:latin typeface="Arial" pitchFamily="34" charset="0"/>
              </a:rPr>
              <a:t>Pendapatan dan Beban</a:t>
            </a:r>
          </a:p>
          <a:p>
            <a:pPr algn="l">
              <a:defRPr/>
            </a:pPr>
            <a:r>
              <a:rPr lang="en-US" sz="1300">
                <a:effectLst>
                  <a:outerShdw blurRad="38100" dist="38100" dir="2700000" algn="tl">
                    <a:srgbClr val="C0C0C0"/>
                  </a:outerShdw>
                </a:effectLst>
                <a:latin typeface="Arial" pitchFamily="34" charset="0"/>
              </a:rPr>
              <a:t>Keuntungan dan Kerugian</a:t>
            </a:r>
            <a:endParaRPr lang="en-US" sz="1400">
              <a:effectLst>
                <a:outerShdw blurRad="38100" dist="38100" dir="2700000" algn="tl">
                  <a:srgbClr val="C0C0C0"/>
                </a:outerShdw>
              </a:effectLst>
              <a:latin typeface="Arial" pitchFamily="34" charset="0"/>
            </a:endParaRPr>
          </a:p>
        </p:txBody>
      </p:sp>
      <p:sp>
        <p:nvSpPr>
          <p:cNvPr id="211978" name="Text Box 1034"/>
          <p:cNvSpPr txBox="1">
            <a:spLocks noChangeArrowheads="1"/>
          </p:cNvSpPr>
          <p:nvPr/>
        </p:nvSpPr>
        <p:spPr bwMode="auto">
          <a:xfrm>
            <a:off x="3429000" y="4343400"/>
            <a:ext cx="2133600" cy="2219325"/>
          </a:xfrm>
          <a:prstGeom prst="rect">
            <a:avLst/>
          </a:prstGeom>
          <a:noFill/>
          <a:ln w="12700">
            <a:noFill/>
            <a:miter lim="800000"/>
            <a:headEnd/>
            <a:tailEnd/>
          </a:ln>
          <a:effectLst/>
        </p:spPr>
        <p:txBody>
          <a:bodyPr>
            <a:spAutoFit/>
          </a:bodyPr>
          <a:lstStyle/>
          <a:p>
            <a:pPr marL="228600" indent="-228600">
              <a:defRPr/>
            </a:pPr>
            <a:r>
              <a:rPr lang="en-US" sz="1400" b="1" u="sng">
                <a:effectLst>
                  <a:outerShdw blurRad="38100" dist="38100" dir="2700000" algn="tl">
                    <a:srgbClr val="C0C0C0"/>
                  </a:outerShdw>
                </a:effectLst>
                <a:latin typeface="Arial" pitchFamily="34" charset="0"/>
              </a:rPr>
              <a:t>TUJUAN</a:t>
            </a:r>
            <a:endParaRPr lang="en-US" sz="1400">
              <a:effectLst>
                <a:outerShdw blurRad="38100" dist="38100" dir="2700000" algn="tl">
                  <a:srgbClr val="C0C0C0"/>
                </a:outerShdw>
              </a:effectLst>
              <a:latin typeface="Arial" pitchFamily="34" charset="0"/>
            </a:endParaRPr>
          </a:p>
          <a:p>
            <a:pPr marL="228600" indent="-228600" algn="l">
              <a:defRPr/>
            </a:pPr>
            <a:r>
              <a:rPr lang="en-US" sz="1400">
                <a:effectLst>
                  <a:outerShdw blurRad="38100" dist="38100" dir="2700000" algn="tl">
                    <a:srgbClr val="C0C0C0"/>
                  </a:outerShdw>
                </a:effectLst>
                <a:latin typeface="Arial" pitchFamily="34" charset="0"/>
              </a:rPr>
              <a:t>1. 	Berguna dalam keputusan investasi dan kredit</a:t>
            </a:r>
          </a:p>
          <a:p>
            <a:pPr marL="228600" indent="-228600" algn="l">
              <a:defRPr/>
            </a:pPr>
            <a:r>
              <a:rPr lang="en-US" sz="1400">
                <a:effectLst>
                  <a:outerShdw blurRad="38100" dist="38100" dir="2700000" algn="tl">
                    <a:srgbClr val="C0C0C0"/>
                  </a:outerShdw>
                </a:effectLst>
                <a:latin typeface="Arial" pitchFamily="34" charset="0"/>
              </a:rPr>
              <a:t>2. 	Berguna dalam menilai arus kas masa depan</a:t>
            </a:r>
          </a:p>
          <a:p>
            <a:pPr marL="228600" indent="-228600" algn="l">
              <a:defRPr/>
            </a:pPr>
            <a:r>
              <a:rPr lang="en-US" sz="1400">
                <a:effectLst>
                  <a:outerShdw blurRad="38100" dist="38100" dir="2700000" algn="tl">
                    <a:srgbClr val="C0C0C0"/>
                  </a:outerShdw>
                </a:effectLst>
                <a:latin typeface="Arial" pitchFamily="34" charset="0"/>
              </a:rPr>
              <a:t>3.  Info sumber daya, klaim terhadapnya dan perubahannya</a:t>
            </a:r>
          </a:p>
        </p:txBody>
      </p:sp>
      <p:sp>
        <p:nvSpPr>
          <p:cNvPr id="211982" name="Text Box 1038"/>
          <p:cNvSpPr txBox="1">
            <a:spLocks noChangeArrowheads="1"/>
          </p:cNvSpPr>
          <p:nvPr/>
        </p:nvSpPr>
        <p:spPr bwMode="auto">
          <a:xfrm>
            <a:off x="152400" y="3870325"/>
            <a:ext cx="2133600" cy="1616075"/>
          </a:xfrm>
          <a:prstGeom prst="rect">
            <a:avLst/>
          </a:prstGeom>
          <a:noFill/>
          <a:ln w="12700">
            <a:noFill/>
            <a:miter lim="800000"/>
            <a:headEnd/>
            <a:tailEnd/>
          </a:ln>
          <a:effectLst/>
        </p:spPr>
        <p:txBody>
          <a:bodyPr>
            <a:spAutoFit/>
          </a:bodyPr>
          <a:lstStyle/>
          <a:p>
            <a:pPr algn="l">
              <a:spcBef>
                <a:spcPct val="50000"/>
              </a:spcBef>
              <a:defRPr/>
            </a:pPr>
            <a:r>
              <a:rPr lang="en-US" sz="2000" b="1">
                <a:solidFill>
                  <a:srgbClr val="000066"/>
                </a:solidFill>
                <a:effectLst>
                  <a:outerShdw blurRad="38100" dist="38100" dir="2700000" algn="tl">
                    <a:srgbClr val="C0C0C0"/>
                  </a:outerShdw>
                </a:effectLst>
                <a:latin typeface="Comic Sans MS" pitchFamily="66" charset="0"/>
              </a:rPr>
              <a:t>Ilustrasi 2-6</a:t>
            </a:r>
            <a:r>
              <a:rPr lang="en-US" sz="2000">
                <a:latin typeface="Comic Sans MS" pitchFamily="66" charset="0"/>
              </a:rPr>
              <a:t> Kerangka Kerja Konseptual untuk Pelaporan Keuangan</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228600" y="228600"/>
            <a:ext cx="8763000" cy="6400800"/>
          </a:xfrm>
        </p:spPr>
        <p:txBody>
          <a:bodyPr>
            <a:normAutofit/>
          </a:bodyPr>
          <a:lstStyle/>
          <a:p>
            <a:pPr algn="just"/>
            <a:r>
              <a:rPr lang="en-US" sz="2800" dirty="0" err="1">
                <a:solidFill>
                  <a:schemeClr val="hlink"/>
                </a:solidFill>
                <a:latin typeface="Arial" pitchFamily="34" charset="0"/>
                <a:cs typeface="Arial" pitchFamily="34" charset="0"/>
              </a:rPr>
              <a:t>Perumusan</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kerangka</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konseptual</a:t>
            </a:r>
            <a:r>
              <a:rPr lang="en-US" sz="2800" dirty="0">
                <a:solidFill>
                  <a:schemeClr val="hlink"/>
                </a:solidFill>
                <a:latin typeface="Arial" pitchFamily="34" charset="0"/>
                <a:cs typeface="Arial" pitchFamily="34" charset="0"/>
              </a:rPr>
              <a:t> </a:t>
            </a:r>
            <a:r>
              <a:rPr lang="en-US" sz="2800" dirty="0" err="1" smtClean="0">
                <a:solidFill>
                  <a:schemeClr val="hlink"/>
                </a:solidFill>
                <a:latin typeface="Arial" pitchFamily="34" charset="0"/>
                <a:cs typeface="Arial" pitchFamily="34" charset="0"/>
              </a:rPr>
              <a:t>dimul</a:t>
            </a:r>
            <a:r>
              <a:rPr lang="id-ID" sz="2800" dirty="0" smtClean="0">
                <a:solidFill>
                  <a:schemeClr val="hlink"/>
                </a:solidFill>
                <a:latin typeface="Arial" pitchFamily="34" charset="0"/>
                <a:cs typeface="Arial" pitchFamily="34" charset="0"/>
              </a:rPr>
              <a:t>a</a:t>
            </a:r>
            <a:r>
              <a:rPr lang="en-US" sz="2800" dirty="0" err="1" smtClean="0">
                <a:solidFill>
                  <a:schemeClr val="hlink"/>
                </a:solidFill>
                <a:latin typeface="Arial" pitchFamily="34" charset="0"/>
                <a:cs typeface="Arial" pitchFamily="34" charset="0"/>
              </a:rPr>
              <a:t>i</a:t>
            </a:r>
            <a:r>
              <a:rPr lang="en-US" sz="2800" dirty="0" smtClean="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dari</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penentuan</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tujuan</a:t>
            </a:r>
            <a:r>
              <a:rPr lang="en-US" sz="2800" dirty="0">
                <a:solidFill>
                  <a:schemeClr val="hlink"/>
                </a:solidFill>
                <a:latin typeface="Arial" pitchFamily="34" charset="0"/>
                <a:cs typeface="Arial" pitchFamily="34" charset="0"/>
              </a:rPr>
              <a:t>, yang </a:t>
            </a:r>
            <a:r>
              <a:rPr lang="en-US" sz="2800" dirty="0" err="1">
                <a:solidFill>
                  <a:schemeClr val="hlink"/>
                </a:solidFill>
                <a:latin typeface="Arial" pitchFamily="34" charset="0"/>
                <a:cs typeface="Arial" pitchFamily="34" charset="0"/>
              </a:rPr>
              <a:t>merupakan</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landasan</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untuk</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menyusun</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elemen</a:t>
            </a:r>
            <a:r>
              <a:rPr lang="en-US" sz="2800" dirty="0">
                <a:solidFill>
                  <a:schemeClr val="hlink"/>
                </a:solidFill>
                <a:latin typeface="Arial" pitchFamily="34" charset="0"/>
                <a:cs typeface="Arial" pitchFamily="34" charset="0"/>
              </a:rPr>
              <a:t> yang lain </a:t>
            </a:r>
            <a:r>
              <a:rPr lang="en-US" sz="2800" dirty="0" err="1">
                <a:solidFill>
                  <a:schemeClr val="hlink"/>
                </a:solidFill>
                <a:latin typeface="Arial" pitchFamily="34" charset="0"/>
                <a:cs typeface="Arial" pitchFamily="34" charset="0"/>
              </a:rPr>
              <a:t>seperti</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karakteristik</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kualitatif</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dari</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informasi</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elemen</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laporan</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keuangan</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dan</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pengakuan</a:t>
            </a:r>
            <a:r>
              <a:rPr lang="en-US" sz="2800" dirty="0">
                <a:solidFill>
                  <a:schemeClr val="hlink"/>
                </a:solidFill>
                <a:latin typeface="Arial" pitchFamily="34" charset="0"/>
                <a:cs typeface="Arial" pitchFamily="34" charset="0"/>
              </a:rPr>
              <a:t>/</a:t>
            </a:r>
            <a:r>
              <a:rPr lang="en-US" sz="2800" dirty="0" err="1">
                <a:solidFill>
                  <a:schemeClr val="hlink"/>
                </a:solidFill>
                <a:latin typeface="Arial" pitchFamily="34" charset="0"/>
                <a:cs typeface="Arial" pitchFamily="34" charset="0"/>
              </a:rPr>
              <a:t>pengukuran</a:t>
            </a:r>
            <a:r>
              <a:rPr lang="en-US" sz="2800" dirty="0">
                <a:solidFill>
                  <a:schemeClr val="hlink"/>
                </a:solidFill>
                <a:latin typeface="Arial" pitchFamily="34" charset="0"/>
                <a:cs typeface="Arial" pitchFamily="34" charset="0"/>
              </a:rPr>
              <a:t>. </a:t>
            </a:r>
          </a:p>
          <a:p>
            <a:pPr algn="just"/>
            <a:r>
              <a:rPr lang="en-US" sz="2800" dirty="0" err="1">
                <a:solidFill>
                  <a:schemeClr val="hlink"/>
                </a:solidFill>
                <a:latin typeface="Arial" pitchFamily="34" charset="0"/>
                <a:cs typeface="Arial" pitchFamily="34" charset="0"/>
              </a:rPr>
              <a:t>Proses</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perumusan</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kerangka</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konseptual</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pada</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dasarnya</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merupakan</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proses</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evolusi</a:t>
            </a:r>
            <a:r>
              <a:rPr lang="en-US" sz="2800" dirty="0">
                <a:solidFill>
                  <a:schemeClr val="hlink"/>
                </a:solidFill>
                <a:latin typeface="Arial" pitchFamily="34" charset="0"/>
                <a:cs typeface="Arial" pitchFamily="34" charset="0"/>
              </a:rPr>
              <a:t> yang </a:t>
            </a:r>
            <a:r>
              <a:rPr lang="en-US" sz="2800" dirty="0" err="1">
                <a:solidFill>
                  <a:schemeClr val="hlink"/>
                </a:solidFill>
                <a:latin typeface="Arial" pitchFamily="34" charset="0"/>
                <a:cs typeface="Arial" pitchFamily="34" charset="0"/>
              </a:rPr>
              <a:t>dihasilkan</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dari</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pekerjaan</a:t>
            </a:r>
            <a:r>
              <a:rPr lang="en-US" sz="2800" dirty="0">
                <a:solidFill>
                  <a:schemeClr val="hlink"/>
                </a:solidFill>
                <a:latin typeface="Arial" pitchFamily="34" charset="0"/>
                <a:cs typeface="Arial" pitchFamily="34" charset="0"/>
              </a:rPr>
              <a:t>/</a:t>
            </a:r>
            <a:r>
              <a:rPr lang="en-US" sz="2800" dirty="0" err="1">
                <a:solidFill>
                  <a:schemeClr val="hlink"/>
                </a:solidFill>
                <a:latin typeface="Arial" pitchFamily="34" charset="0"/>
                <a:cs typeface="Arial" pitchFamily="34" charset="0"/>
              </a:rPr>
              <a:t>proyek</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sebelumnya</a:t>
            </a:r>
            <a:r>
              <a:rPr lang="en-US" sz="2800" dirty="0">
                <a:solidFill>
                  <a:schemeClr val="hlink"/>
                </a:solidFill>
                <a:latin typeface="Arial" pitchFamily="34" charset="0"/>
                <a:cs typeface="Arial" pitchFamily="34" charset="0"/>
              </a:rPr>
              <a:t>. </a:t>
            </a:r>
            <a:endParaRPr lang="id-ID" sz="2800" dirty="0" smtClean="0">
              <a:solidFill>
                <a:schemeClr val="hlink"/>
              </a:solidFill>
              <a:latin typeface="Arial" pitchFamily="34" charset="0"/>
              <a:cs typeface="Arial" pitchFamily="34" charset="0"/>
            </a:endParaRPr>
          </a:p>
          <a:p>
            <a:pPr algn="just"/>
            <a:r>
              <a:rPr lang="id-ID" sz="2800" dirty="0" smtClean="0">
                <a:solidFill>
                  <a:schemeClr val="hlink"/>
                </a:solidFill>
                <a:latin typeface="Arial" pitchFamily="34" charset="0"/>
                <a:cs typeface="Arial" pitchFamily="34" charset="0"/>
              </a:rPr>
              <a:t>IFRS menggambarkan sifat, fungsi dan batasan di mana akuntansi keuangan dan pelaporan keuangan beroperasi</a:t>
            </a:r>
          </a:p>
          <a:p>
            <a:pPr algn="just"/>
            <a:r>
              <a:rPr lang="en-US" sz="2800" dirty="0" err="1" smtClean="0"/>
              <a:t>Revisi</a:t>
            </a:r>
            <a:r>
              <a:rPr lang="en-US" sz="2800" dirty="0" smtClean="0"/>
              <a:t> </a:t>
            </a:r>
            <a:r>
              <a:rPr lang="en-US" sz="2800" dirty="0" err="1" smtClean="0"/>
              <a:t>atas</a:t>
            </a:r>
            <a:r>
              <a:rPr lang="en-US" sz="2800" dirty="0" smtClean="0"/>
              <a:t> </a:t>
            </a:r>
            <a:r>
              <a:rPr lang="en-US" sz="2800" dirty="0" err="1" smtClean="0"/>
              <a:t>kerangka</a:t>
            </a:r>
            <a:r>
              <a:rPr lang="en-US" sz="2800" dirty="0" smtClean="0"/>
              <a:t> </a:t>
            </a:r>
            <a:r>
              <a:rPr lang="en-US" sz="2800" dirty="0" err="1" smtClean="0"/>
              <a:t>konseptual</a:t>
            </a:r>
            <a:r>
              <a:rPr lang="en-US" sz="2800" dirty="0" smtClean="0"/>
              <a:t> </a:t>
            </a:r>
            <a:r>
              <a:rPr lang="en-US" sz="2800" dirty="0" err="1" smtClean="0"/>
              <a:t>ini</a:t>
            </a:r>
            <a:r>
              <a:rPr lang="en-US" sz="2800" dirty="0" smtClean="0"/>
              <a:t> </a:t>
            </a:r>
            <a:r>
              <a:rPr lang="en-US" sz="2800" dirty="0" err="1" smtClean="0"/>
              <a:t>harus</a:t>
            </a:r>
            <a:r>
              <a:rPr lang="en-US" sz="2800" dirty="0" smtClean="0"/>
              <a:t> </a:t>
            </a:r>
            <a:r>
              <a:rPr lang="en-US" sz="2800" dirty="0" err="1" smtClean="0"/>
              <a:t>dilakukan</a:t>
            </a:r>
            <a:r>
              <a:rPr lang="en-US" sz="2800" dirty="0" smtClean="0"/>
              <a:t> </a:t>
            </a:r>
            <a:r>
              <a:rPr lang="en-US" sz="2800" dirty="0" err="1" smtClean="0"/>
              <a:t>dari</a:t>
            </a:r>
            <a:r>
              <a:rPr lang="en-US" sz="2800" dirty="0" smtClean="0"/>
              <a:t> </a:t>
            </a:r>
            <a:r>
              <a:rPr lang="en-US" sz="2800" dirty="0" err="1" smtClean="0"/>
              <a:t>waktu</a:t>
            </a:r>
            <a:r>
              <a:rPr lang="en-US" sz="2800" dirty="0" smtClean="0"/>
              <a:t> </a:t>
            </a:r>
            <a:r>
              <a:rPr lang="en-US" sz="2800" dirty="0" err="1" smtClean="0"/>
              <a:t>ke</a:t>
            </a:r>
            <a:r>
              <a:rPr lang="en-US" sz="2800" dirty="0" smtClean="0"/>
              <a:t> </a:t>
            </a:r>
            <a:r>
              <a:rPr lang="en-US" sz="2800" dirty="0" err="1" smtClean="0"/>
              <a:t>waktu</a:t>
            </a:r>
            <a:r>
              <a:rPr lang="en-US" sz="2800" dirty="0" smtClean="0"/>
              <a:t> </a:t>
            </a:r>
            <a:r>
              <a:rPr lang="en-US" sz="2800" dirty="0" err="1" smtClean="0"/>
              <a:t>untuk</a:t>
            </a:r>
            <a:r>
              <a:rPr lang="en-US" sz="2800" dirty="0" smtClean="0"/>
              <a:t> </a:t>
            </a:r>
            <a:r>
              <a:rPr lang="en-US" sz="2800" dirty="0" err="1" smtClean="0"/>
              <a:t>penyesuaian</a:t>
            </a:r>
            <a:r>
              <a:rPr lang="en-US" sz="2800" dirty="0" smtClean="0"/>
              <a:t> </a:t>
            </a:r>
            <a:r>
              <a:rPr lang="en-US" sz="2800" dirty="0" err="1" smtClean="0"/>
              <a:t>dan</a:t>
            </a:r>
            <a:r>
              <a:rPr lang="en-US" sz="2800" dirty="0" smtClean="0"/>
              <a:t> </a:t>
            </a:r>
            <a:r>
              <a:rPr lang="en-US" sz="2800" dirty="0" err="1" smtClean="0"/>
              <a:t>adopsi</a:t>
            </a:r>
            <a:r>
              <a:rPr lang="en-US" sz="2800" dirty="0" smtClean="0"/>
              <a:t> </a:t>
            </a:r>
            <a:r>
              <a:rPr lang="en-US" sz="2800" dirty="0" err="1" smtClean="0"/>
              <a:t>terhadap</a:t>
            </a:r>
            <a:r>
              <a:rPr lang="en-US" sz="2800" dirty="0" smtClean="0"/>
              <a:t> </a:t>
            </a:r>
            <a:r>
              <a:rPr lang="en-US" sz="2800" dirty="0" err="1" smtClean="0"/>
              <a:t>kondisi</a:t>
            </a:r>
            <a:r>
              <a:rPr lang="en-US" sz="2800" dirty="0" smtClean="0"/>
              <a:t> yang </a:t>
            </a:r>
            <a:r>
              <a:rPr lang="en-US" sz="2800" dirty="0" err="1" smtClean="0"/>
              <a:t>berjalan</a:t>
            </a:r>
            <a:r>
              <a:rPr lang="en-US" sz="2800" dirty="0" smtClean="0"/>
              <a:t> </a:t>
            </a:r>
            <a:r>
              <a:rPr lang="en-US" sz="2800" dirty="0" err="1" smtClean="0"/>
              <a:t>dan</a:t>
            </a:r>
            <a:r>
              <a:rPr lang="en-US" sz="2800" dirty="0" smtClean="0"/>
              <a:t> </a:t>
            </a:r>
            <a:r>
              <a:rPr lang="en-US" sz="2800" dirty="0" err="1" smtClean="0"/>
              <a:t>yad</a:t>
            </a:r>
            <a:r>
              <a:rPr lang="en-US" sz="2800" dirty="0" smtClean="0"/>
              <a:t>.</a:t>
            </a:r>
            <a:endParaRPr lang="en-US" sz="2800" dirty="0">
              <a:solidFill>
                <a:schemeClr val="hlin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8" name="Rectangle 4"/>
          <p:cNvSpPr>
            <a:spLocks noChangeArrowheads="1"/>
          </p:cNvSpPr>
          <p:nvPr/>
        </p:nvSpPr>
        <p:spPr bwMode="auto">
          <a:xfrm>
            <a:off x="4495800" y="3048000"/>
            <a:ext cx="4114800" cy="2363724"/>
          </a:xfrm>
          <a:prstGeom prst="rect">
            <a:avLst/>
          </a:prstGeom>
          <a:noFill/>
          <a:ln w="28575" cap="sq">
            <a:noFill/>
            <a:miter lim="800000"/>
            <a:headEnd/>
            <a:tailEnd/>
          </a:ln>
          <a:effectLst/>
        </p:spPr>
        <p:txBody>
          <a:bodyPr>
            <a:spAutoFit/>
          </a:bodyPr>
          <a:lstStyle/>
          <a:p>
            <a:pPr marL="568325" lvl="1" indent="-454025" algn="l">
              <a:spcAft>
                <a:spcPct val="20000"/>
              </a:spcAft>
              <a:buSzPct val="80000"/>
              <a:buFontTx/>
              <a:buBlip>
                <a:blip r:embed="rId3"/>
              </a:buBlip>
              <a:defRPr/>
            </a:pPr>
            <a:r>
              <a:rPr lang="en-US" dirty="0" err="1">
                <a:effectLst>
                  <a:outerShdw blurRad="38100" dist="38100" dir="2700000" algn="tl">
                    <a:srgbClr val="C0C0C0"/>
                  </a:outerShdw>
                </a:effectLst>
                <a:latin typeface="Comic Sans MS" pitchFamily="66" charset="0"/>
              </a:rPr>
              <a:t>Investasi</a:t>
            </a:r>
            <a:r>
              <a:rPr lang="en-US" dirty="0">
                <a:effectLst>
                  <a:outerShdw blurRad="38100" dist="38100" dir="2700000" algn="tl">
                    <a:srgbClr val="C0C0C0"/>
                  </a:outerShdw>
                </a:effectLst>
                <a:latin typeface="Comic Sans MS" pitchFamily="66" charset="0"/>
              </a:rPr>
              <a:t> </a:t>
            </a:r>
            <a:r>
              <a:rPr lang="en-US" dirty="0" err="1">
                <a:effectLst>
                  <a:outerShdw blurRad="38100" dist="38100" dir="2700000" algn="tl">
                    <a:srgbClr val="C0C0C0"/>
                  </a:outerShdw>
                </a:effectLst>
                <a:latin typeface="Comic Sans MS" pitchFamily="66" charset="0"/>
              </a:rPr>
              <a:t>oleh</a:t>
            </a:r>
            <a:r>
              <a:rPr lang="en-US" dirty="0">
                <a:effectLst>
                  <a:outerShdw blurRad="38100" dist="38100" dir="2700000" algn="tl">
                    <a:srgbClr val="C0C0C0"/>
                  </a:outerShdw>
                </a:effectLst>
                <a:latin typeface="Comic Sans MS" pitchFamily="66" charset="0"/>
              </a:rPr>
              <a:t> </a:t>
            </a:r>
            <a:r>
              <a:rPr lang="en-US" dirty="0" err="1">
                <a:effectLst>
                  <a:outerShdw blurRad="38100" dist="38100" dir="2700000" algn="tl">
                    <a:srgbClr val="C0C0C0"/>
                  </a:outerShdw>
                </a:effectLst>
                <a:latin typeface="Comic Sans MS" pitchFamily="66" charset="0"/>
              </a:rPr>
              <a:t>pemilik</a:t>
            </a:r>
            <a:endParaRPr lang="en-US" dirty="0">
              <a:effectLst>
                <a:outerShdw blurRad="38100" dist="38100" dir="2700000" algn="tl">
                  <a:srgbClr val="C0C0C0"/>
                </a:outerShdw>
              </a:effectLst>
              <a:latin typeface="Comic Sans MS" pitchFamily="66" charset="0"/>
            </a:endParaRPr>
          </a:p>
          <a:p>
            <a:pPr marL="568325" lvl="1" indent="-454025" algn="l">
              <a:spcAft>
                <a:spcPct val="20000"/>
              </a:spcAft>
              <a:buSzPct val="80000"/>
              <a:buFontTx/>
              <a:buBlip>
                <a:blip r:embed="rId3"/>
              </a:buBlip>
              <a:defRPr/>
            </a:pPr>
            <a:r>
              <a:rPr lang="en-US" dirty="0" err="1">
                <a:effectLst>
                  <a:outerShdw blurRad="38100" dist="38100" dir="2700000" algn="tl">
                    <a:srgbClr val="C0C0C0"/>
                  </a:outerShdw>
                </a:effectLst>
                <a:latin typeface="Comic Sans MS" pitchFamily="66" charset="0"/>
              </a:rPr>
              <a:t>Distribusi</a:t>
            </a:r>
            <a:r>
              <a:rPr lang="en-US" dirty="0">
                <a:effectLst>
                  <a:outerShdw blurRad="38100" dist="38100" dir="2700000" algn="tl">
                    <a:srgbClr val="C0C0C0"/>
                  </a:outerShdw>
                </a:effectLst>
                <a:latin typeface="Comic Sans MS" pitchFamily="66" charset="0"/>
              </a:rPr>
              <a:t> </a:t>
            </a:r>
            <a:r>
              <a:rPr lang="en-US" dirty="0" err="1">
                <a:effectLst>
                  <a:outerShdw blurRad="38100" dist="38100" dir="2700000" algn="tl">
                    <a:srgbClr val="C0C0C0"/>
                  </a:outerShdw>
                </a:effectLst>
                <a:latin typeface="Comic Sans MS" pitchFamily="66" charset="0"/>
              </a:rPr>
              <a:t>pada</a:t>
            </a:r>
            <a:r>
              <a:rPr lang="en-US" dirty="0">
                <a:effectLst>
                  <a:outerShdw blurRad="38100" dist="38100" dir="2700000" algn="tl">
                    <a:srgbClr val="C0C0C0"/>
                  </a:outerShdw>
                </a:effectLst>
                <a:latin typeface="Comic Sans MS" pitchFamily="66" charset="0"/>
              </a:rPr>
              <a:t> </a:t>
            </a:r>
            <a:r>
              <a:rPr lang="en-US" dirty="0" err="1">
                <a:effectLst>
                  <a:outerShdw blurRad="38100" dist="38100" dir="2700000" algn="tl">
                    <a:srgbClr val="C0C0C0"/>
                  </a:outerShdw>
                </a:effectLst>
                <a:latin typeface="Comic Sans MS" pitchFamily="66" charset="0"/>
              </a:rPr>
              <a:t>pemilik</a:t>
            </a:r>
            <a:endParaRPr lang="en-US" dirty="0">
              <a:effectLst>
                <a:outerShdw blurRad="38100" dist="38100" dir="2700000" algn="tl">
                  <a:srgbClr val="C0C0C0"/>
                </a:outerShdw>
              </a:effectLst>
              <a:latin typeface="Comic Sans MS" pitchFamily="66" charset="0"/>
            </a:endParaRPr>
          </a:p>
          <a:p>
            <a:pPr marL="568325" lvl="1" indent="-454025" algn="l">
              <a:spcAft>
                <a:spcPct val="20000"/>
              </a:spcAft>
              <a:buSzPct val="80000"/>
              <a:buFontTx/>
              <a:buBlip>
                <a:blip r:embed="rId3"/>
              </a:buBlip>
              <a:defRPr/>
            </a:pPr>
            <a:r>
              <a:rPr lang="en-US" dirty="0" err="1">
                <a:effectLst>
                  <a:outerShdw blurRad="38100" dist="38100" dir="2700000" algn="tl">
                    <a:srgbClr val="C0C0C0"/>
                  </a:outerShdw>
                </a:effectLst>
                <a:latin typeface="Comic Sans MS" pitchFamily="66" charset="0"/>
              </a:rPr>
              <a:t>Laba</a:t>
            </a:r>
            <a:r>
              <a:rPr lang="en-US" dirty="0">
                <a:effectLst>
                  <a:outerShdw blurRad="38100" dist="38100" dir="2700000" algn="tl">
                    <a:srgbClr val="C0C0C0"/>
                  </a:outerShdw>
                </a:effectLst>
                <a:latin typeface="Comic Sans MS" pitchFamily="66" charset="0"/>
              </a:rPr>
              <a:t> </a:t>
            </a:r>
            <a:r>
              <a:rPr lang="en-US" dirty="0" err="1">
                <a:effectLst>
                  <a:outerShdw blurRad="38100" dist="38100" dir="2700000" algn="tl">
                    <a:srgbClr val="C0C0C0"/>
                  </a:outerShdw>
                </a:effectLst>
                <a:latin typeface="Comic Sans MS" pitchFamily="66" charset="0"/>
              </a:rPr>
              <a:t>komprehensif</a:t>
            </a:r>
            <a:r>
              <a:rPr lang="en-US" dirty="0">
                <a:effectLst>
                  <a:outerShdw blurRad="38100" dist="38100" dir="2700000" algn="tl">
                    <a:srgbClr val="C0C0C0"/>
                  </a:outerShdw>
                </a:effectLst>
                <a:latin typeface="Comic Sans MS" pitchFamily="66" charset="0"/>
              </a:rPr>
              <a:t> </a:t>
            </a:r>
          </a:p>
          <a:p>
            <a:pPr marL="568325" lvl="1" indent="-454025" algn="l">
              <a:spcAft>
                <a:spcPct val="20000"/>
              </a:spcAft>
              <a:buSzPct val="80000"/>
              <a:buFontTx/>
              <a:buBlip>
                <a:blip r:embed="rId3"/>
              </a:buBlip>
              <a:defRPr/>
            </a:pPr>
            <a:r>
              <a:rPr lang="en-US" dirty="0" err="1">
                <a:effectLst>
                  <a:outerShdw blurRad="38100" dist="38100" dir="2700000" algn="tl">
                    <a:srgbClr val="C0C0C0"/>
                  </a:outerShdw>
                </a:effectLst>
                <a:latin typeface="Comic Sans MS" pitchFamily="66" charset="0"/>
              </a:rPr>
              <a:t>Pendapatan</a:t>
            </a:r>
            <a:endParaRPr lang="en-US" dirty="0">
              <a:effectLst>
                <a:outerShdw blurRad="38100" dist="38100" dir="2700000" algn="tl">
                  <a:srgbClr val="C0C0C0"/>
                </a:outerShdw>
              </a:effectLst>
              <a:latin typeface="Comic Sans MS" pitchFamily="66" charset="0"/>
            </a:endParaRPr>
          </a:p>
          <a:p>
            <a:pPr marL="568325" lvl="1" indent="-454025" algn="l">
              <a:spcAft>
                <a:spcPct val="20000"/>
              </a:spcAft>
              <a:buSzPct val="80000"/>
              <a:buFontTx/>
              <a:buBlip>
                <a:blip r:embed="rId3"/>
              </a:buBlip>
              <a:defRPr/>
            </a:pPr>
            <a:r>
              <a:rPr lang="en-US" dirty="0" err="1">
                <a:effectLst>
                  <a:outerShdw blurRad="38100" dist="38100" dir="2700000" algn="tl">
                    <a:srgbClr val="C0C0C0"/>
                  </a:outerShdw>
                </a:effectLst>
                <a:latin typeface="Comic Sans MS" pitchFamily="66" charset="0"/>
              </a:rPr>
              <a:t>Beban</a:t>
            </a:r>
            <a:endParaRPr lang="en-US" dirty="0">
              <a:effectLst>
                <a:outerShdw blurRad="38100" dist="38100" dir="2700000" algn="tl">
                  <a:srgbClr val="C0C0C0"/>
                </a:outerShdw>
              </a:effectLst>
              <a:latin typeface="Comic Sans MS" pitchFamily="66" charset="0"/>
            </a:endParaRPr>
          </a:p>
          <a:p>
            <a:pPr marL="568325" lvl="1" indent="-454025" algn="l">
              <a:spcAft>
                <a:spcPct val="20000"/>
              </a:spcAft>
              <a:buSzPct val="80000"/>
              <a:buFontTx/>
              <a:buBlip>
                <a:blip r:embed="rId3"/>
              </a:buBlip>
              <a:defRPr/>
            </a:pPr>
            <a:r>
              <a:rPr lang="en-US" dirty="0" err="1">
                <a:effectLst>
                  <a:outerShdw blurRad="38100" dist="38100" dir="2700000" algn="tl">
                    <a:srgbClr val="C0C0C0"/>
                  </a:outerShdw>
                </a:effectLst>
                <a:latin typeface="Comic Sans MS" pitchFamily="66" charset="0"/>
              </a:rPr>
              <a:t>Keuntungan</a:t>
            </a:r>
            <a:endParaRPr lang="en-US" dirty="0">
              <a:effectLst>
                <a:outerShdw blurRad="38100" dist="38100" dir="2700000" algn="tl">
                  <a:srgbClr val="C0C0C0"/>
                </a:outerShdw>
              </a:effectLst>
              <a:latin typeface="Comic Sans MS" pitchFamily="66" charset="0"/>
            </a:endParaRPr>
          </a:p>
          <a:p>
            <a:pPr marL="568325" lvl="1" indent="-454025" algn="l">
              <a:spcAft>
                <a:spcPct val="20000"/>
              </a:spcAft>
              <a:buSzPct val="80000"/>
              <a:buFontTx/>
              <a:buBlip>
                <a:blip r:embed="rId3"/>
              </a:buBlip>
              <a:defRPr/>
            </a:pPr>
            <a:r>
              <a:rPr lang="en-US" dirty="0" err="1">
                <a:effectLst>
                  <a:outerShdw blurRad="38100" dist="38100" dir="2700000" algn="tl">
                    <a:srgbClr val="C0C0C0"/>
                  </a:outerShdw>
                </a:effectLst>
                <a:latin typeface="Comic Sans MS" pitchFamily="66" charset="0"/>
              </a:rPr>
              <a:t>Kerugian</a:t>
            </a:r>
            <a:endParaRPr lang="en-US" dirty="0">
              <a:effectLst>
                <a:outerShdw blurRad="38100" dist="38100" dir="2700000" algn="tl">
                  <a:srgbClr val="C0C0C0"/>
                </a:outerShdw>
              </a:effectLst>
              <a:latin typeface="Comic Sans MS" pitchFamily="66" charset="0"/>
            </a:endParaRPr>
          </a:p>
        </p:txBody>
      </p:sp>
      <p:sp>
        <p:nvSpPr>
          <p:cNvPr id="251911" name="Rectangle 7"/>
          <p:cNvSpPr>
            <a:spLocks noGrp="1" noChangeArrowheads="1"/>
          </p:cNvSpPr>
          <p:nvPr>
            <p:ph type="title"/>
          </p:nvPr>
        </p:nvSpPr>
        <p:spPr>
          <a:xfrm>
            <a:off x="457200" y="457200"/>
            <a:ext cx="8229600" cy="560388"/>
          </a:xfrm>
          <a:solidFill>
            <a:srgbClr val="005B88"/>
          </a:solidFill>
          <a:ln cap="flat"/>
        </p:spPr>
        <p:txBody>
          <a:bodyPr/>
          <a:lstStyle/>
          <a:p>
            <a:pPr marL="109538" algn="ctr">
              <a:defRPr/>
            </a:pPr>
            <a:r>
              <a:rPr lang="en-US" sz="3000" i="1" dirty="0" smtClean="0">
                <a:solidFill>
                  <a:schemeClr val="bg1"/>
                </a:solidFill>
                <a:latin typeface="Comic Sans MS" pitchFamily="66" charset="0"/>
              </a:rPr>
              <a:t>Tingkat </a:t>
            </a:r>
            <a:r>
              <a:rPr lang="en-US" sz="3000" i="1" dirty="0" err="1" smtClean="0">
                <a:solidFill>
                  <a:schemeClr val="bg1"/>
                </a:solidFill>
                <a:latin typeface="Comic Sans MS" pitchFamily="66" charset="0"/>
              </a:rPr>
              <a:t>Kedua</a:t>
            </a:r>
            <a:r>
              <a:rPr lang="en-US" sz="3000" i="1" dirty="0" smtClean="0">
                <a:solidFill>
                  <a:schemeClr val="bg1"/>
                </a:solidFill>
                <a:latin typeface="Comic Sans MS" pitchFamily="66" charset="0"/>
              </a:rPr>
              <a:t>: </a:t>
            </a:r>
            <a:r>
              <a:rPr lang="en-US" sz="3000" i="1" dirty="0" err="1" smtClean="0">
                <a:solidFill>
                  <a:schemeClr val="bg1"/>
                </a:solidFill>
                <a:latin typeface="Comic Sans MS" pitchFamily="66" charset="0"/>
              </a:rPr>
              <a:t>Unsur-unsur</a:t>
            </a:r>
            <a:endParaRPr lang="en-US" sz="3000" i="1" dirty="0" smtClean="0">
              <a:solidFill>
                <a:schemeClr val="bg1"/>
              </a:solidFill>
              <a:latin typeface="Comic Sans MS" pitchFamily="66" charset="0"/>
            </a:endParaRPr>
          </a:p>
        </p:txBody>
      </p:sp>
      <p:sp>
        <p:nvSpPr>
          <p:cNvPr id="25604" name="Rectangle 8"/>
          <p:cNvSpPr>
            <a:spLocks noChangeArrowheads="1"/>
          </p:cNvSpPr>
          <p:nvPr/>
        </p:nvSpPr>
        <p:spPr bwMode="auto">
          <a:xfrm>
            <a:off x="0" y="1250950"/>
            <a:ext cx="8763000" cy="1187450"/>
          </a:xfrm>
          <a:prstGeom prst="rect">
            <a:avLst/>
          </a:prstGeom>
          <a:noFill/>
          <a:ln w="12700" cap="sq">
            <a:noFill/>
            <a:miter lim="800000"/>
            <a:headEnd type="none" w="sm" len="sm"/>
            <a:tailEnd type="none" w="sm" len="sm"/>
          </a:ln>
        </p:spPr>
        <p:txBody>
          <a:bodyPr>
            <a:spAutoFit/>
          </a:bodyPr>
          <a:lstStyle/>
          <a:p>
            <a:pPr algn="l">
              <a:spcBef>
                <a:spcPct val="50000"/>
              </a:spcBef>
            </a:pPr>
            <a:r>
              <a:rPr lang="en-US" b="1">
                <a:solidFill>
                  <a:srgbClr val="800000"/>
                </a:solidFill>
                <a:latin typeface="Comic Sans MS" pitchFamily="66" charset="0"/>
              </a:rPr>
              <a:t>Concepts Statement No. 6</a:t>
            </a:r>
            <a:r>
              <a:rPr lang="en-US" i="1">
                <a:latin typeface="Comic Sans MS" pitchFamily="66" charset="0"/>
              </a:rPr>
              <a:t>  </a:t>
            </a:r>
            <a:r>
              <a:rPr lang="en-US">
                <a:latin typeface="Comic Sans MS" pitchFamily="66" charset="0"/>
              </a:rPr>
              <a:t>mendefinisikan sepuluh unsur yang paling berhubungan langsung dengan pengukuran kinerja dan status keuangan sebuah perusahaan.</a:t>
            </a:r>
          </a:p>
        </p:txBody>
      </p:sp>
      <p:sp>
        <p:nvSpPr>
          <p:cNvPr id="251913" name="Rectangle 9"/>
          <p:cNvSpPr>
            <a:spLocks noChangeArrowheads="1"/>
          </p:cNvSpPr>
          <p:nvPr/>
        </p:nvSpPr>
        <p:spPr bwMode="auto">
          <a:xfrm>
            <a:off x="1219200" y="3048000"/>
            <a:ext cx="2438400" cy="1034129"/>
          </a:xfrm>
          <a:prstGeom prst="rect">
            <a:avLst/>
          </a:prstGeom>
          <a:noFill/>
          <a:ln w="28575" cap="sq">
            <a:noFill/>
            <a:miter lim="800000"/>
            <a:headEnd/>
            <a:tailEnd/>
          </a:ln>
          <a:effectLst/>
        </p:spPr>
        <p:txBody>
          <a:bodyPr>
            <a:spAutoFit/>
          </a:bodyPr>
          <a:lstStyle/>
          <a:p>
            <a:pPr marL="568325" lvl="1" indent="-454025" algn="l">
              <a:spcAft>
                <a:spcPct val="20000"/>
              </a:spcAft>
              <a:buSzPct val="80000"/>
              <a:buFontTx/>
              <a:buBlip>
                <a:blip r:embed="rId3"/>
              </a:buBlip>
              <a:defRPr/>
            </a:pPr>
            <a:r>
              <a:rPr lang="en-US" dirty="0" err="1">
                <a:effectLst>
                  <a:outerShdw blurRad="38100" dist="38100" dir="2700000" algn="tl">
                    <a:srgbClr val="C0C0C0"/>
                  </a:outerShdw>
                </a:effectLst>
                <a:latin typeface="Comic Sans MS" pitchFamily="66" charset="0"/>
              </a:rPr>
              <a:t>Aktiva</a:t>
            </a:r>
            <a:endParaRPr lang="en-US" dirty="0">
              <a:effectLst>
                <a:outerShdw blurRad="38100" dist="38100" dir="2700000" algn="tl">
                  <a:srgbClr val="C0C0C0"/>
                </a:outerShdw>
              </a:effectLst>
              <a:latin typeface="Comic Sans MS" pitchFamily="66" charset="0"/>
            </a:endParaRPr>
          </a:p>
          <a:p>
            <a:pPr marL="568325" lvl="1" indent="-454025" algn="l">
              <a:spcAft>
                <a:spcPct val="20000"/>
              </a:spcAft>
              <a:buSzPct val="80000"/>
              <a:buFontTx/>
              <a:buBlip>
                <a:blip r:embed="rId3"/>
              </a:buBlip>
              <a:defRPr/>
            </a:pPr>
            <a:r>
              <a:rPr lang="en-US" dirty="0" err="1">
                <a:effectLst>
                  <a:outerShdw blurRad="38100" dist="38100" dir="2700000" algn="tl">
                    <a:srgbClr val="C0C0C0"/>
                  </a:outerShdw>
                </a:effectLst>
                <a:latin typeface="Comic Sans MS" pitchFamily="66" charset="0"/>
              </a:rPr>
              <a:t>Kewajiban</a:t>
            </a:r>
            <a:endParaRPr lang="en-US" dirty="0">
              <a:effectLst>
                <a:outerShdw blurRad="38100" dist="38100" dir="2700000" algn="tl">
                  <a:srgbClr val="C0C0C0"/>
                </a:outerShdw>
              </a:effectLst>
              <a:latin typeface="Comic Sans MS" pitchFamily="66" charset="0"/>
            </a:endParaRPr>
          </a:p>
          <a:p>
            <a:pPr marL="568325" lvl="1" indent="-454025" algn="l">
              <a:spcAft>
                <a:spcPct val="20000"/>
              </a:spcAft>
              <a:buSzPct val="80000"/>
              <a:buFontTx/>
              <a:buBlip>
                <a:blip r:embed="rId3"/>
              </a:buBlip>
              <a:defRPr/>
            </a:pPr>
            <a:r>
              <a:rPr lang="en-US" dirty="0" err="1">
                <a:effectLst>
                  <a:outerShdw blurRad="38100" dist="38100" dir="2700000" algn="tl">
                    <a:srgbClr val="C0C0C0"/>
                  </a:outerShdw>
                </a:effectLst>
                <a:latin typeface="Comic Sans MS" pitchFamily="66" charset="0"/>
              </a:rPr>
              <a:t>Ekuitas</a:t>
            </a:r>
            <a:endParaRPr lang="en-US" dirty="0">
              <a:effectLst>
                <a:outerShdw blurRad="38100" dist="38100" dir="2700000" algn="tl">
                  <a:srgbClr val="C0C0C0"/>
                </a:outerShdw>
              </a:effectLst>
              <a:latin typeface="Comic Sans MS" pitchFamily="66" charset="0"/>
            </a:endParaRPr>
          </a:p>
        </p:txBody>
      </p:sp>
      <p:sp>
        <p:nvSpPr>
          <p:cNvPr id="25606" name="Rectangle 10"/>
          <p:cNvSpPr>
            <a:spLocks noChangeArrowheads="1"/>
          </p:cNvSpPr>
          <p:nvPr/>
        </p:nvSpPr>
        <p:spPr bwMode="auto">
          <a:xfrm>
            <a:off x="762000" y="2590800"/>
            <a:ext cx="3276600" cy="381000"/>
          </a:xfrm>
          <a:prstGeom prst="rect">
            <a:avLst/>
          </a:prstGeom>
          <a:noFill/>
          <a:ln w="12700" cap="sq">
            <a:noFill/>
            <a:miter lim="800000"/>
            <a:headEnd type="none" w="sm" len="sm"/>
            <a:tailEnd type="none" w="sm" len="sm"/>
          </a:ln>
        </p:spPr>
        <p:txBody>
          <a:bodyPr wrap="none" anchor="ctr"/>
          <a:lstStyle/>
          <a:p>
            <a:r>
              <a:rPr lang="en-US" b="1" u="sng">
                <a:solidFill>
                  <a:srgbClr val="800000"/>
                </a:solidFill>
                <a:latin typeface="Comic Sans MS" pitchFamily="66" charset="0"/>
              </a:rPr>
              <a:t>“Suatu Waktu Tertentu”</a:t>
            </a:r>
          </a:p>
        </p:txBody>
      </p:sp>
      <p:sp>
        <p:nvSpPr>
          <p:cNvPr id="25607" name="Rectangle 11"/>
          <p:cNvSpPr>
            <a:spLocks noChangeArrowheads="1"/>
          </p:cNvSpPr>
          <p:nvPr/>
        </p:nvSpPr>
        <p:spPr bwMode="auto">
          <a:xfrm>
            <a:off x="4648200" y="2590800"/>
            <a:ext cx="3886200" cy="381000"/>
          </a:xfrm>
          <a:prstGeom prst="rect">
            <a:avLst/>
          </a:prstGeom>
          <a:noFill/>
          <a:ln w="12700" cap="sq">
            <a:noFill/>
            <a:miter lim="800000"/>
            <a:headEnd type="none" w="sm" len="sm"/>
            <a:tailEnd type="none" w="sm" len="sm"/>
          </a:ln>
        </p:spPr>
        <p:txBody>
          <a:bodyPr wrap="none" anchor="ctr"/>
          <a:lstStyle/>
          <a:p>
            <a:r>
              <a:rPr lang="en-US" b="1" u="sng">
                <a:solidFill>
                  <a:srgbClr val="800000"/>
                </a:solidFill>
                <a:latin typeface="Comic Sans MS" pitchFamily="66" charset="0"/>
              </a:rPr>
              <a:t>“Periode Waktu Tertentu”</a:t>
            </a:r>
          </a:p>
        </p:txBody>
      </p:sp>
      <p:sp>
        <p:nvSpPr>
          <p:cNvPr id="251917" name="Text Box 13"/>
          <p:cNvSpPr txBox="1">
            <a:spLocks noChangeArrowheads="1"/>
          </p:cNvSpPr>
          <p:nvPr/>
        </p:nvSpPr>
        <p:spPr bwMode="auto">
          <a:xfrm>
            <a:off x="2667000" y="6369050"/>
            <a:ext cx="6324600" cy="336550"/>
          </a:xfrm>
          <a:prstGeom prst="rect">
            <a:avLst/>
          </a:prstGeom>
          <a:solidFill>
            <a:schemeClr val="bg1"/>
          </a:solidFill>
          <a:ln w="19050">
            <a:noFill/>
            <a:miter lim="800000"/>
            <a:headEnd/>
            <a:tailEnd/>
          </a:ln>
          <a:effectLst/>
        </p:spPr>
        <p:txBody>
          <a:bodyPr>
            <a:spAutoFit/>
          </a:bodyPr>
          <a:lstStyle/>
          <a:p>
            <a:pPr marL="457200" indent="-457200" algn="r">
              <a:spcBef>
                <a:spcPct val="50000"/>
              </a:spcBef>
              <a:defRPr/>
            </a:pPr>
            <a:r>
              <a:rPr lang="en-US" sz="1600" b="1" i="1">
                <a:solidFill>
                  <a:schemeClr val="bg2"/>
                </a:solidFill>
                <a:effectLst>
                  <a:outerShdw blurRad="38100" dist="38100" dir="2700000" algn="tl">
                    <a:srgbClr val="C0C0C0"/>
                  </a:outerShdw>
                </a:effectLst>
                <a:latin typeface="Comic Sans MS" pitchFamily="66" charset="0"/>
              </a:rPr>
              <a:t>LO 5  Define the basic elements of financial statements.</a:t>
            </a:r>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228600" y="228600"/>
            <a:ext cx="8763000" cy="6400800"/>
          </a:xfrm>
        </p:spPr>
        <p:txBody>
          <a:bodyPr/>
          <a:lstStyle/>
          <a:p>
            <a:pPr marL="609600" indent="-609600" algn="just">
              <a:lnSpc>
                <a:spcPct val="90000"/>
              </a:lnSpc>
            </a:pPr>
            <a:r>
              <a:rPr lang="en-US" sz="2400" dirty="0" err="1">
                <a:solidFill>
                  <a:schemeClr val="tx2"/>
                </a:solidFill>
              </a:rPr>
              <a:t>Nomor</a:t>
            </a:r>
            <a:r>
              <a:rPr lang="en-US" sz="2400" dirty="0">
                <a:solidFill>
                  <a:schemeClr val="tx2"/>
                </a:solidFill>
              </a:rPr>
              <a:t> 6 </a:t>
            </a:r>
            <a:r>
              <a:rPr lang="en-US" sz="2400" dirty="0" err="1">
                <a:solidFill>
                  <a:schemeClr val="tx2"/>
                </a:solidFill>
              </a:rPr>
              <a:t>yaitu</a:t>
            </a:r>
            <a:r>
              <a:rPr lang="en-US" sz="2400" dirty="0">
                <a:solidFill>
                  <a:schemeClr val="tx2"/>
                </a:solidFill>
              </a:rPr>
              <a:t> : Elements Financial Statements, </a:t>
            </a:r>
            <a:r>
              <a:rPr lang="en-US" sz="2400" dirty="0" err="1">
                <a:solidFill>
                  <a:schemeClr val="tx2"/>
                </a:solidFill>
              </a:rPr>
              <a:t>sebagai</a:t>
            </a:r>
            <a:r>
              <a:rPr lang="en-US" sz="2400" dirty="0">
                <a:solidFill>
                  <a:schemeClr val="tx2"/>
                </a:solidFill>
              </a:rPr>
              <a:t> </a:t>
            </a:r>
            <a:r>
              <a:rPr lang="en-US" sz="2400" dirty="0" err="1">
                <a:solidFill>
                  <a:schemeClr val="tx2"/>
                </a:solidFill>
              </a:rPr>
              <a:t>pengganti</a:t>
            </a:r>
            <a:r>
              <a:rPr lang="en-US" sz="2400" dirty="0">
                <a:solidFill>
                  <a:schemeClr val="tx2"/>
                </a:solidFill>
              </a:rPr>
              <a:t> SFAC </a:t>
            </a:r>
            <a:r>
              <a:rPr lang="en-US" sz="2400" dirty="0" err="1">
                <a:solidFill>
                  <a:schemeClr val="tx2"/>
                </a:solidFill>
              </a:rPr>
              <a:t>Nomor</a:t>
            </a:r>
            <a:r>
              <a:rPr lang="en-US" sz="2400" dirty="0">
                <a:solidFill>
                  <a:schemeClr val="tx2"/>
                </a:solidFill>
              </a:rPr>
              <a:t> 3 yang </a:t>
            </a:r>
            <a:r>
              <a:rPr lang="en-US" sz="2400" dirty="0" err="1">
                <a:solidFill>
                  <a:schemeClr val="tx2"/>
                </a:solidFill>
              </a:rPr>
              <a:t>telah</a:t>
            </a:r>
            <a:r>
              <a:rPr lang="en-US" sz="2400" dirty="0">
                <a:solidFill>
                  <a:schemeClr val="tx2"/>
                </a:solidFill>
              </a:rPr>
              <a:t> </a:t>
            </a:r>
            <a:r>
              <a:rPr lang="en-US" sz="2400" dirty="0" err="1">
                <a:solidFill>
                  <a:schemeClr val="tx2"/>
                </a:solidFill>
              </a:rPr>
              <a:t>ditarik</a:t>
            </a:r>
            <a:r>
              <a:rPr lang="en-US" sz="2400" dirty="0">
                <a:solidFill>
                  <a:schemeClr val="tx2"/>
                </a:solidFill>
              </a:rPr>
              <a:t> </a:t>
            </a:r>
            <a:r>
              <a:rPr lang="en-US" sz="2400" dirty="0" err="1">
                <a:solidFill>
                  <a:schemeClr val="tx2"/>
                </a:solidFill>
              </a:rPr>
              <a:t>kembali</a:t>
            </a:r>
            <a:r>
              <a:rPr lang="en-US" sz="2400" dirty="0">
                <a:solidFill>
                  <a:schemeClr val="tx2"/>
                </a:solidFill>
              </a:rPr>
              <a:t>.</a:t>
            </a:r>
            <a:r>
              <a:rPr lang="en-US" dirty="0">
                <a:solidFill>
                  <a:schemeClr val="tx2"/>
                </a:solidFill>
              </a:rPr>
              <a:t> </a:t>
            </a:r>
          </a:p>
          <a:p>
            <a:pPr marL="609600" indent="-609600" algn="just">
              <a:lnSpc>
                <a:spcPct val="90000"/>
              </a:lnSpc>
              <a:buFontTx/>
              <a:buNone/>
            </a:pPr>
            <a:r>
              <a:rPr lang="en-US" sz="2400" dirty="0">
                <a:solidFill>
                  <a:schemeClr val="tx2"/>
                </a:solidFill>
              </a:rPr>
              <a:t>	a. </a:t>
            </a:r>
            <a:r>
              <a:rPr lang="en-US" sz="2400" dirty="0" err="1">
                <a:solidFill>
                  <a:schemeClr val="tx2"/>
                </a:solidFill>
              </a:rPr>
              <a:t>Perumusan</a:t>
            </a:r>
            <a:r>
              <a:rPr lang="en-US" sz="2400" dirty="0">
                <a:solidFill>
                  <a:schemeClr val="tx2"/>
                </a:solidFill>
              </a:rPr>
              <a:t> </a:t>
            </a:r>
            <a:r>
              <a:rPr lang="en-US" sz="2400" dirty="0" err="1">
                <a:solidFill>
                  <a:schemeClr val="tx2"/>
                </a:solidFill>
              </a:rPr>
              <a:t>Elemen</a:t>
            </a:r>
            <a:endParaRPr lang="en-US" sz="2400" dirty="0">
              <a:solidFill>
                <a:schemeClr val="tx2"/>
              </a:solidFill>
            </a:endParaRPr>
          </a:p>
          <a:p>
            <a:pPr marL="990600" lvl="1" indent="-533400" algn="just">
              <a:lnSpc>
                <a:spcPct val="90000"/>
              </a:lnSpc>
            </a:pPr>
            <a:r>
              <a:rPr lang="en-US" dirty="0" err="1">
                <a:solidFill>
                  <a:schemeClr val="tx2"/>
                </a:solidFill>
              </a:rPr>
              <a:t>Penjelasan</a:t>
            </a:r>
            <a:r>
              <a:rPr lang="en-US" dirty="0">
                <a:solidFill>
                  <a:schemeClr val="tx2"/>
                </a:solidFill>
              </a:rPr>
              <a:t> </a:t>
            </a:r>
            <a:r>
              <a:rPr lang="en-US" dirty="0" err="1">
                <a:solidFill>
                  <a:schemeClr val="tx2"/>
                </a:solidFill>
              </a:rPr>
              <a:t>mengenai</a:t>
            </a:r>
            <a:r>
              <a:rPr lang="en-US" dirty="0">
                <a:solidFill>
                  <a:schemeClr val="tx2"/>
                </a:solidFill>
              </a:rPr>
              <a:t> </a:t>
            </a:r>
            <a:r>
              <a:rPr lang="en-US" dirty="0" err="1">
                <a:solidFill>
                  <a:schemeClr val="tx2"/>
                </a:solidFill>
              </a:rPr>
              <a:t>elemen-elemen</a:t>
            </a:r>
            <a:r>
              <a:rPr lang="en-US" dirty="0">
                <a:solidFill>
                  <a:schemeClr val="tx2"/>
                </a:solidFill>
              </a:rPr>
              <a:t> </a:t>
            </a:r>
            <a:r>
              <a:rPr lang="en-US" dirty="0" err="1">
                <a:solidFill>
                  <a:schemeClr val="tx2"/>
                </a:solidFill>
              </a:rPr>
              <a:t>laporan</a:t>
            </a:r>
            <a:r>
              <a:rPr lang="en-US" dirty="0">
                <a:solidFill>
                  <a:schemeClr val="tx2"/>
                </a:solidFill>
              </a:rPr>
              <a:t> </a:t>
            </a:r>
            <a:r>
              <a:rPr lang="en-US" dirty="0" err="1">
                <a:solidFill>
                  <a:schemeClr val="tx2"/>
                </a:solidFill>
              </a:rPr>
              <a:t>keuangan</a:t>
            </a:r>
            <a:r>
              <a:rPr lang="en-US" dirty="0">
                <a:solidFill>
                  <a:schemeClr val="tx2"/>
                </a:solidFill>
              </a:rPr>
              <a:t> </a:t>
            </a:r>
            <a:r>
              <a:rPr lang="en-US" dirty="0" err="1">
                <a:solidFill>
                  <a:schemeClr val="tx2"/>
                </a:solidFill>
              </a:rPr>
              <a:t>ini</a:t>
            </a:r>
            <a:r>
              <a:rPr lang="en-US" dirty="0">
                <a:solidFill>
                  <a:schemeClr val="tx2"/>
                </a:solidFill>
              </a:rPr>
              <a:t>, </a:t>
            </a:r>
            <a:r>
              <a:rPr lang="en-US" dirty="0" err="1">
                <a:solidFill>
                  <a:schemeClr val="tx2"/>
                </a:solidFill>
              </a:rPr>
              <a:t>erat</a:t>
            </a:r>
            <a:r>
              <a:rPr lang="en-US" dirty="0">
                <a:solidFill>
                  <a:schemeClr val="tx2"/>
                </a:solidFill>
              </a:rPr>
              <a:t> </a:t>
            </a:r>
            <a:r>
              <a:rPr lang="en-US" dirty="0" err="1">
                <a:solidFill>
                  <a:schemeClr val="tx2"/>
                </a:solidFill>
              </a:rPr>
              <a:t>sekali</a:t>
            </a:r>
            <a:r>
              <a:rPr lang="en-US" dirty="0">
                <a:solidFill>
                  <a:schemeClr val="tx2"/>
                </a:solidFill>
              </a:rPr>
              <a:t> </a:t>
            </a:r>
            <a:r>
              <a:rPr lang="en-US" dirty="0" err="1">
                <a:solidFill>
                  <a:schemeClr val="tx2"/>
                </a:solidFill>
              </a:rPr>
              <a:t>dengan</a:t>
            </a:r>
            <a:r>
              <a:rPr lang="en-US" dirty="0">
                <a:solidFill>
                  <a:schemeClr val="tx2"/>
                </a:solidFill>
              </a:rPr>
              <a:t> </a:t>
            </a:r>
            <a:r>
              <a:rPr lang="en-US" dirty="0" err="1">
                <a:solidFill>
                  <a:schemeClr val="tx2"/>
                </a:solidFill>
              </a:rPr>
              <a:t>pernyataan</a:t>
            </a:r>
            <a:r>
              <a:rPr lang="en-US" dirty="0">
                <a:solidFill>
                  <a:schemeClr val="tx2"/>
                </a:solidFill>
              </a:rPr>
              <a:t> </a:t>
            </a:r>
            <a:r>
              <a:rPr lang="en-US" dirty="0" err="1">
                <a:solidFill>
                  <a:schemeClr val="tx2"/>
                </a:solidFill>
              </a:rPr>
              <a:t>konsep</a:t>
            </a:r>
            <a:r>
              <a:rPr lang="en-US" dirty="0">
                <a:solidFill>
                  <a:schemeClr val="tx2"/>
                </a:solidFill>
              </a:rPr>
              <a:t> </a:t>
            </a:r>
            <a:r>
              <a:rPr lang="en-US" dirty="0" err="1">
                <a:solidFill>
                  <a:schemeClr val="tx2"/>
                </a:solidFill>
              </a:rPr>
              <a:t>pengakuan</a:t>
            </a:r>
            <a:r>
              <a:rPr lang="en-US" dirty="0">
                <a:solidFill>
                  <a:schemeClr val="tx2"/>
                </a:solidFill>
              </a:rPr>
              <a:t> </a:t>
            </a:r>
            <a:r>
              <a:rPr lang="en-US" dirty="0" err="1">
                <a:solidFill>
                  <a:schemeClr val="tx2"/>
                </a:solidFill>
              </a:rPr>
              <a:t>dan</a:t>
            </a:r>
            <a:r>
              <a:rPr lang="en-US" dirty="0">
                <a:solidFill>
                  <a:schemeClr val="tx2"/>
                </a:solidFill>
              </a:rPr>
              <a:t> </a:t>
            </a:r>
            <a:r>
              <a:rPr lang="en-US" dirty="0" err="1">
                <a:solidFill>
                  <a:schemeClr val="tx2"/>
                </a:solidFill>
              </a:rPr>
              <a:t>pengukuran</a:t>
            </a:r>
            <a:r>
              <a:rPr lang="en-US" dirty="0">
                <a:solidFill>
                  <a:schemeClr val="tx2"/>
                </a:solidFill>
              </a:rPr>
              <a:t> </a:t>
            </a:r>
            <a:r>
              <a:rPr lang="en-US" dirty="0" err="1">
                <a:solidFill>
                  <a:schemeClr val="tx2"/>
                </a:solidFill>
              </a:rPr>
              <a:t>akuntansi</a:t>
            </a:r>
            <a:r>
              <a:rPr lang="en-US" dirty="0">
                <a:solidFill>
                  <a:schemeClr val="tx2"/>
                </a:solidFill>
              </a:rPr>
              <a:t>.</a:t>
            </a:r>
          </a:p>
          <a:p>
            <a:pPr marL="990600" lvl="1" indent="-533400" algn="just">
              <a:lnSpc>
                <a:spcPct val="90000"/>
              </a:lnSpc>
            </a:pPr>
            <a:r>
              <a:rPr lang="en-US" dirty="0" err="1">
                <a:solidFill>
                  <a:schemeClr val="tx2"/>
                </a:solidFill>
              </a:rPr>
              <a:t>Elemen</a:t>
            </a:r>
            <a:r>
              <a:rPr lang="en-US" dirty="0">
                <a:solidFill>
                  <a:schemeClr val="tx2"/>
                </a:solidFill>
              </a:rPr>
              <a:t> </a:t>
            </a:r>
            <a:r>
              <a:rPr lang="en-US" dirty="0" err="1">
                <a:solidFill>
                  <a:schemeClr val="tx2"/>
                </a:solidFill>
              </a:rPr>
              <a:t>laporan</a:t>
            </a:r>
            <a:r>
              <a:rPr lang="en-US" dirty="0">
                <a:solidFill>
                  <a:schemeClr val="tx2"/>
                </a:solidFill>
              </a:rPr>
              <a:t> </a:t>
            </a:r>
            <a:r>
              <a:rPr lang="en-US" dirty="0" err="1">
                <a:solidFill>
                  <a:schemeClr val="tx2"/>
                </a:solidFill>
              </a:rPr>
              <a:t>keuangan</a:t>
            </a:r>
            <a:r>
              <a:rPr lang="en-US" dirty="0">
                <a:solidFill>
                  <a:schemeClr val="tx2"/>
                </a:solidFill>
              </a:rPr>
              <a:t>, </a:t>
            </a:r>
            <a:r>
              <a:rPr lang="en-US" dirty="0" err="1">
                <a:solidFill>
                  <a:schemeClr val="tx2"/>
                </a:solidFill>
              </a:rPr>
              <a:t>dapat</a:t>
            </a:r>
            <a:r>
              <a:rPr lang="en-US" dirty="0">
                <a:solidFill>
                  <a:schemeClr val="tx2"/>
                </a:solidFill>
              </a:rPr>
              <a:t> </a:t>
            </a:r>
            <a:r>
              <a:rPr lang="en-US" dirty="0" err="1">
                <a:solidFill>
                  <a:schemeClr val="tx2"/>
                </a:solidFill>
              </a:rPr>
              <a:t>diidentikan</a:t>
            </a:r>
            <a:r>
              <a:rPr lang="en-US" dirty="0">
                <a:solidFill>
                  <a:schemeClr val="tx2"/>
                </a:solidFill>
              </a:rPr>
              <a:t> </a:t>
            </a:r>
            <a:r>
              <a:rPr lang="en-US" dirty="0" err="1">
                <a:solidFill>
                  <a:schemeClr val="tx2"/>
                </a:solidFill>
              </a:rPr>
              <a:t>dengan</a:t>
            </a:r>
            <a:r>
              <a:rPr lang="en-US" dirty="0">
                <a:solidFill>
                  <a:schemeClr val="tx2"/>
                </a:solidFill>
              </a:rPr>
              <a:t> “</a:t>
            </a:r>
            <a:r>
              <a:rPr lang="en-US" dirty="0" err="1">
                <a:solidFill>
                  <a:schemeClr val="tx2"/>
                </a:solidFill>
              </a:rPr>
              <a:t>blok</a:t>
            </a:r>
            <a:r>
              <a:rPr lang="en-US" dirty="0">
                <a:solidFill>
                  <a:schemeClr val="tx2"/>
                </a:solidFill>
              </a:rPr>
              <a:t> </a:t>
            </a:r>
            <a:r>
              <a:rPr lang="en-US" dirty="0" err="1">
                <a:solidFill>
                  <a:schemeClr val="tx2"/>
                </a:solidFill>
              </a:rPr>
              <a:t>bangunan</a:t>
            </a:r>
            <a:r>
              <a:rPr lang="en-US" dirty="0">
                <a:solidFill>
                  <a:schemeClr val="tx2"/>
                </a:solidFill>
              </a:rPr>
              <a:t>” </a:t>
            </a:r>
            <a:r>
              <a:rPr lang="en-US" dirty="0" err="1">
                <a:solidFill>
                  <a:schemeClr val="tx2"/>
                </a:solidFill>
              </a:rPr>
              <a:t>dalam</a:t>
            </a:r>
            <a:r>
              <a:rPr lang="en-US" dirty="0">
                <a:solidFill>
                  <a:schemeClr val="tx2"/>
                </a:solidFill>
              </a:rPr>
              <a:t> </a:t>
            </a:r>
            <a:r>
              <a:rPr lang="en-US" dirty="0" err="1">
                <a:solidFill>
                  <a:schemeClr val="tx2"/>
                </a:solidFill>
              </a:rPr>
              <a:t>mana</a:t>
            </a:r>
            <a:r>
              <a:rPr lang="en-US" dirty="0">
                <a:solidFill>
                  <a:schemeClr val="tx2"/>
                </a:solidFill>
              </a:rPr>
              <a:t> </a:t>
            </a:r>
            <a:r>
              <a:rPr lang="en-US" dirty="0" err="1">
                <a:solidFill>
                  <a:schemeClr val="tx2"/>
                </a:solidFill>
              </a:rPr>
              <a:t>laporan</a:t>
            </a:r>
            <a:r>
              <a:rPr lang="en-US" dirty="0">
                <a:solidFill>
                  <a:schemeClr val="tx2"/>
                </a:solidFill>
              </a:rPr>
              <a:t> </a:t>
            </a:r>
            <a:r>
              <a:rPr lang="en-US" dirty="0" err="1">
                <a:solidFill>
                  <a:schemeClr val="tx2"/>
                </a:solidFill>
              </a:rPr>
              <a:t>keuangan</a:t>
            </a:r>
            <a:r>
              <a:rPr lang="en-US" dirty="0">
                <a:solidFill>
                  <a:schemeClr val="tx2"/>
                </a:solidFill>
              </a:rPr>
              <a:t> </a:t>
            </a:r>
            <a:r>
              <a:rPr lang="en-US" dirty="0" err="1">
                <a:solidFill>
                  <a:schemeClr val="tx2"/>
                </a:solidFill>
              </a:rPr>
              <a:t>harus</a:t>
            </a:r>
            <a:r>
              <a:rPr lang="en-US" dirty="0">
                <a:solidFill>
                  <a:schemeClr val="tx2"/>
                </a:solidFill>
              </a:rPr>
              <a:t> </a:t>
            </a:r>
            <a:r>
              <a:rPr lang="en-US" dirty="0" err="1">
                <a:solidFill>
                  <a:schemeClr val="tx2"/>
                </a:solidFill>
              </a:rPr>
              <a:t>disusun</a:t>
            </a:r>
            <a:r>
              <a:rPr lang="en-US" dirty="0">
                <a:solidFill>
                  <a:schemeClr val="tx2"/>
                </a:solidFill>
              </a:rPr>
              <a:t>, </a:t>
            </a:r>
            <a:r>
              <a:rPr lang="en-US" dirty="0" err="1">
                <a:solidFill>
                  <a:schemeClr val="tx2"/>
                </a:solidFill>
              </a:rPr>
              <a:t>diklasifikasikan</a:t>
            </a:r>
            <a:r>
              <a:rPr lang="en-US" dirty="0">
                <a:solidFill>
                  <a:schemeClr val="tx2"/>
                </a:solidFill>
              </a:rPr>
              <a:t> </a:t>
            </a:r>
            <a:r>
              <a:rPr lang="en-US" dirty="0" err="1">
                <a:solidFill>
                  <a:schemeClr val="tx2"/>
                </a:solidFill>
              </a:rPr>
              <a:t>menurut</a:t>
            </a:r>
            <a:r>
              <a:rPr lang="en-US" dirty="0">
                <a:solidFill>
                  <a:schemeClr val="tx2"/>
                </a:solidFill>
              </a:rPr>
              <a:t> </a:t>
            </a:r>
            <a:r>
              <a:rPr lang="en-US" dirty="0" err="1">
                <a:solidFill>
                  <a:schemeClr val="tx2"/>
                </a:solidFill>
              </a:rPr>
              <a:t>kelompok</a:t>
            </a:r>
            <a:r>
              <a:rPr lang="en-US" dirty="0">
                <a:solidFill>
                  <a:schemeClr val="tx2"/>
                </a:solidFill>
              </a:rPr>
              <a:t> </a:t>
            </a:r>
            <a:r>
              <a:rPr lang="en-US" dirty="0" err="1">
                <a:solidFill>
                  <a:schemeClr val="tx2"/>
                </a:solidFill>
              </a:rPr>
              <a:t>utamanya</a:t>
            </a:r>
            <a:r>
              <a:rPr lang="en-US" dirty="0">
                <a:solidFill>
                  <a:schemeClr val="tx2"/>
                </a:solidFill>
              </a:rPr>
              <a:t>. Pos-pos </a:t>
            </a:r>
            <a:r>
              <a:rPr lang="en-US" dirty="0" err="1">
                <a:solidFill>
                  <a:schemeClr val="tx2"/>
                </a:solidFill>
              </a:rPr>
              <a:t>tertentu</a:t>
            </a:r>
            <a:r>
              <a:rPr lang="en-US" dirty="0">
                <a:solidFill>
                  <a:schemeClr val="tx2"/>
                </a:solidFill>
              </a:rPr>
              <a:t> </a:t>
            </a:r>
            <a:r>
              <a:rPr lang="en-US" dirty="0" err="1">
                <a:solidFill>
                  <a:schemeClr val="tx2"/>
                </a:solidFill>
              </a:rPr>
              <a:t>dari</a:t>
            </a:r>
            <a:r>
              <a:rPr lang="en-US" dirty="0">
                <a:solidFill>
                  <a:schemeClr val="tx2"/>
                </a:solidFill>
              </a:rPr>
              <a:t> </a:t>
            </a:r>
            <a:r>
              <a:rPr lang="en-US" dirty="0" err="1">
                <a:solidFill>
                  <a:schemeClr val="tx2"/>
                </a:solidFill>
              </a:rPr>
              <a:t>masing-masing</a:t>
            </a:r>
            <a:r>
              <a:rPr lang="en-US" dirty="0">
                <a:solidFill>
                  <a:schemeClr val="tx2"/>
                </a:solidFill>
              </a:rPr>
              <a:t> </a:t>
            </a:r>
            <a:r>
              <a:rPr lang="en-US" dirty="0" err="1">
                <a:solidFill>
                  <a:schemeClr val="tx2"/>
                </a:solidFill>
              </a:rPr>
              <a:t>kelompok</a:t>
            </a:r>
            <a:r>
              <a:rPr lang="en-US" dirty="0">
                <a:solidFill>
                  <a:schemeClr val="tx2"/>
                </a:solidFill>
              </a:rPr>
              <a:t> </a:t>
            </a:r>
            <a:r>
              <a:rPr lang="en-US" dirty="0" err="1">
                <a:solidFill>
                  <a:schemeClr val="tx2"/>
                </a:solidFill>
              </a:rPr>
              <a:t>utama</a:t>
            </a:r>
            <a:r>
              <a:rPr lang="en-US" dirty="0">
                <a:solidFill>
                  <a:schemeClr val="tx2"/>
                </a:solidFill>
              </a:rPr>
              <a:t> </a:t>
            </a:r>
            <a:r>
              <a:rPr lang="en-US" dirty="0" err="1">
                <a:solidFill>
                  <a:schemeClr val="tx2"/>
                </a:solidFill>
              </a:rPr>
              <a:t>tersebut</a:t>
            </a:r>
            <a:r>
              <a:rPr lang="en-US" dirty="0">
                <a:solidFill>
                  <a:schemeClr val="tx2"/>
                </a:solidFill>
              </a:rPr>
              <a:t>, </a:t>
            </a:r>
            <a:r>
              <a:rPr lang="en-US" dirty="0" err="1">
                <a:solidFill>
                  <a:schemeClr val="tx2"/>
                </a:solidFill>
              </a:rPr>
              <a:t>mewakili</a:t>
            </a:r>
            <a:r>
              <a:rPr lang="en-US" dirty="0">
                <a:solidFill>
                  <a:schemeClr val="tx2"/>
                </a:solidFill>
              </a:rPr>
              <a:t> </a:t>
            </a:r>
            <a:r>
              <a:rPr lang="en-US" dirty="0" err="1">
                <a:solidFill>
                  <a:schemeClr val="tx2"/>
                </a:solidFill>
              </a:rPr>
              <a:t>berbagai</a:t>
            </a:r>
            <a:r>
              <a:rPr lang="en-US" dirty="0">
                <a:solidFill>
                  <a:schemeClr val="tx2"/>
                </a:solidFill>
              </a:rPr>
              <a:t> </a:t>
            </a:r>
            <a:r>
              <a:rPr lang="en-US" dirty="0" err="1">
                <a:solidFill>
                  <a:schemeClr val="tx2"/>
                </a:solidFill>
              </a:rPr>
              <a:t>sumber</a:t>
            </a:r>
            <a:r>
              <a:rPr lang="en-US" dirty="0">
                <a:solidFill>
                  <a:schemeClr val="tx2"/>
                </a:solidFill>
              </a:rPr>
              <a:t> </a:t>
            </a:r>
            <a:r>
              <a:rPr lang="en-US" dirty="0" err="1">
                <a:solidFill>
                  <a:schemeClr val="tx2"/>
                </a:solidFill>
              </a:rPr>
              <a:t>perusahaan</a:t>
            </a:r>
            <a:r>
              <a:rPr lang="en-US" dirty="0">
                <a:solidFill>
                  <a:schemeClr val="tx2"/>
                </a:solidFill>
              </a:rPr>
              <a:t>, </a:t>
            </a:r>
            <a:r>
              <a:rPr lang="en-US" dirty="0" err="1">
                <a:solidFill>
                  <a:schemeClr val="tx2"/>
                </a:solidFill>
              </a:rPr>
              <a:t>klaim</a:t>
            </a:r>
            <a:r>
              <a:rPr lang="en-US" dirty="0">
                <a:solidFill>
                  <a:schemeClr val="tx2"/>
                </a:solidFill>
              </a:rPr>
              <a:t> </a:t>
            </a:r>
            <a:r>
              <a:rPr lang="en-US" dirty="0" err="1">
                <a:solidFill>
                  <a:schemeClr val="tx2"/>
                </a:solidFill>
              </a:rPr>
              <a:t>atas</a:t>
            </a:r>
            <a:r>
              <a:rPr lang="en-US" dirty="0">
                <a:solidFill>
                  <a:schemeClr val="tx2"/>
                </a:solidFill>
              </a:rPr>
              <a:t> </a:t>
            </a:r>
            <a:r>
              <a:rPr lang="en-US" dirty="0" err="1">
                <a:solidFill>
                  <a:schemeClr val="tx2"/>
                </a:solidFill>
              </a:rPr>
              <a:t>sumber</a:t>
            </a:r>
            <a:r>
              <a:rPr lang="en-US" dirty="0">
                <a:solidFill>
                  <a:schemeClr val="tx2"/>
                </a:solidFill>
              </a:rPr>
              <a:t> </a:t>
            </a:r>
            <a:r>
              <a:rPr lang="en-US" dirty="0" err="1">
                <a:solidFill>
                  <a:schemeClr val="tx2"/>
                </a:solidFill>
              </a:rPr>
              <a:t>dan</a:t>
            </a:r>
            <a:r>
              <a:rPr lang="en-US" dirty="0">
                <a:solidFill>
                  <a:schemeClr val="tx2"/>
                </a:solidFill>
              </a:rPr>
              <a:t> </a:t>
            </a:r>
            <a:r>
              <a:rPr lang="en-US" dirty="0" err="1">
                <a:solidFill>
                  <a:schemeClr val="tx2"/>
                </a:solidFill>
              </a:rPr>
              <a:t>kewajiban</a:t>
            </a:r>
            <a:r>
              <a:rPr lang="en-US" dirty="0">
                <a:solidFill>
                  <a:schemeClr val="tx2"/>
                </a:solidFill>
              </a:rPr>
              <a:t>, </a:t>
            </a:r>
            <a:r>
              <a:rPr lang="en-US" dirty="0" err="1">
                <a:solidFill>
                  <a:schemeClr val="tx2"/>
                </a:solidFill>
              </a:rPr>
              <a:t>serta</a:t>
            </a:r>
            <a:r>
              <a:rPr lang="en-US" dirty="0">
                <a:solidFill>
                  <a:schemeClr val="tx2"/>
                </a:solidFill>
              </a:rPr>
              <a:t> </a:t>
            </a:r>
            <a:r>
              <a:rPr lang="en-US" dirty="0" err="1">
                <a:solidFill>
                  <a:schemeClr val="tx2"/>
                </a:solidFill>
              </a:rPr>
              <a:t>pengaruh</a:t>
            </a:r>
            <a:r>
              <a:rPr lang="en-US" dirty="0">
                <a:solidFill>
                  <a:schemeClr val="tx2"/>
                </a:solidFill>
              </a:rPr>
              <a:t> </a:t>
            </a:r>
            <a:r>
              <a:rPr lang="en-US" dirty="0" err="1">
                <a:solidFill>
                  <a:schemeClr val="tx2"/>
                </a:solidFill>
              </a:rPr>
              <a:t>transaksi</a:t>
            </a:r>
            <a:r>
              <a:rPr lang="en-US" dirty="0">
                <a:solidFill>
                  <a:schemeClr val="tx2"/>
                </a:solidFill>
              </a:rPr>
              <a:t> </a:t>
            </a:r>
            <a:r>
              <a:rPr lang="en-US" dirty="0" err="1">
                <a:solidFill>
                  <a:schemeClr val="tx2"/>
                </a:solidFill>
              </a:rPr>
              <a:t>dan</a:t>
            </a:r>
            <a:r>
              <a:rPr lang="en-US" dirty="0">
                <a:solidFill>
                  <a:schemeClr val="tx2"/>
                </a:solidFill>
              </a:rPr>
              <a:t> </a:t>
            </a:r>
            <a:r>
              <a:rPr lang="en-US" dirty="0" err="1">
                <a:solidFill>
                  <a:schemeClr val="tx2"/>
                </a:solidFill>
              </a:rPr>
              <a:t>kejadian</a:t>
            </a:r>
            <a:r>
              <a:rPr lang="en-US" dirty="0">
                <a:solidFill>
                  <a:schemeClr val="tx2"/>
                </a:solidFill>
              </a:rPr>
              <a:t> </a:t>
            </a:r>
            <a:r>
              <a:rPr lang="en-US" dirty="0" err="1">
                <a:solidFill>
                  <a:schemeClr val="tx2"/>
                </a:solidFill>
              </a:rPr>
              <a:t>lainnya</a:t>
            </a:r>
            <a:r>
              <a:rPr lang="en-US" dirty="0">
                <a:solidFill>
                  <a:schemeClr val="tx2"/>
                </a:solidFill>
              </a:rPr>
              <a:t> </a:t>
            </a:r>
            <a:r>
              <a:rPr lang="en-US" dirty="0" err="1">
                <a:solidFill>
                  <a:schemeClr val="tx2"/>
                </a:solidFill>
              </a:rPr>
              <a:t>menimbulkan</a:t>
            </a:r>
            <a:r>
              <a:rPr lang="en-US" dirty="0">
                <a:solidFill>
                  <a:schemeClr val="tx2"/>
                </a:solidFill>
              </a:rPr>
              <a:t> </a:t>
            </a:r>
            <a:r>
              <a:rPr lang="en-US" dirty="0" err="1">
                <a:solidFill>
                  <a:schemeClr val="tx2"/>
                </a:solidFill>
              </a:rPr>
              <a:t>perubahan</a:t>
            </a:r>
            <a:r>
              <a:rPr lang="en-US" dirty="0">
                <a:solidFill>
                  <a:schemeClr val="tx2"/>
                </a:solidFill>
              </a:rPr>
              <a: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228600" y="228600"/>
            <a:ext cx="8686800" cy="6477000"/>
          </a:xfrm>
        </p:spPr>
        <p:txBody>
          <a:bodyPr/>
          <a:lstStyle/>
          <a:p>
            <a:pPr marL="1371600" lvl="2" indent="-457200" algn="just">
              <a:lnSpc>
                <a:spcPct val="80000"/>
              </a:lnSpc>
              <a:buFontTx/>
              <a:buNone/>
            </a:pPr>
            <a:r>
              <a:rPr lang="en-US">
                <a:solidFill>
                  <a:srgbClr val="006699"/>
                </a:solidFill>
              </a:rPr>
              <a:t>b. Elemen-Elemen Dasar</a:t>
            </a:r>
          </a:p>
          <a:p>
            <a:pPr marL="1371600" lvl="2" indent="-457200" algn="just">
              <a:lnSpc>
                <a:spcPct val="80000"/>
              </a:lnSpc>
            </a:pPr>
            <a:r>
              <a:rPr lang="en-US" sz="2000">
                <a:solidFill>
                  <a:srgbClr val="006699"/>
                </a:solidFill>
              </a:rPr>
              <a:t>Sepuluh elemen dasar (basic elements) laporan keuangan, terdiri dari : (1) Aktiva (assets), (2) Kewajiban (liabilities), (3) Ekuitas (equity). (4) Investasi oleh pemilik (investment by owners), (5) Distribusi kepada pemilik (distribution to owners),    (6) Laba komprehensif (comprehensive income),  (7) Pendapatan (revenues),   (8) Beban (expences), (9) Keuntungan (gains), dan (10) Kerugian (losses)</a:t>
            </a:r>
          </a:p>
          <a:p>
            <a:pPr marL="990600" lvl="1" indent="-533400" algn="just">
              <a:lnSpc>
                <a:spcPct val="80000"/>
              </a:lnSpc>
              <a:buFontTx/>
              <a:buNone/>
            </a:pPr>
            <a:r>
              <a:rPr lang="en-US" sz="2000">
                <a:solidFill>
                  <a:srgbClr val="006699"/>
                </a:solidFill>
              </a:rPr>
              <a:t>	</a:t>
            </a:r>
          </a:p>
          <a:p>
            <a:pPr marL="990600" lvl="1" indent="-533400" algn="just">
              <a:lnSpc>
                <a:spcPct val="80000"/>
              </a:lnSpc>
              <a:buFontTx/>
              <a:buNone/>
            </a:pPr>
            <a:r>
              <a:rPr lang="en-US" sz="2000">
                <a:solidFill>
                  <a:srgbClr val="006699"/>
                </a:solidFill>
              </a:rPr>
              <a:t>	Berdasarkan kesepuluh elemen laporan keuangan tersebut, dapat dibedakan menjadi dua tipe elemen, sebagai berikut :</a:t>
            </a:r>
          </a:p>
          <a:p>
            <a:pPr marL="1371600" lvl="2" indent="-457200" algn="just">
              <a:lnSpc>
                <a:spcPct val="80000"/>
              </a:lnSpc>
            </a:pPr>
            <a:r>
              <a:rPr lang="en-US" sz="2000">
                <a:solidFill>
                  <a:srgbClr val="006699"/>
                </a:solidFill>
              </a:rPr>
              <a:t>Tipe pertama, meliputi tiga elemen, yaitu Neraca dengan elemen-elemennya : Aktiva, Kewajiban dan Ekuitas, yang menggambarkan mengenai jumlah sumber-sumber, atau klaim atas sumber atau kepentingan atas sumber. Dengan perkataan lain, menggambarkan poissi keuangan pada saat tertentu.</a:t>
            </a:r>
          </a:p>
          <a:p>
            <a:pPr marL="1371600" lvl="2" indent="-457200" algn="just">
              <a:lnSpc>
                <a:spcPct val="80000"/>
              </a:lnSpc>
            </a:pPr>
            <a:r>
              <a:rPr lang="en-US" sz="2000">
                <a:solidFill>
                  <a:srgbClr val="006699"/>
                </a:solidFill>
              </a:rPr>
              <a:t>Tipe kedua, meliputi tujuh elemen, yaitu Laba komprehensif dengan elemen-elemennya : Pendapatan, Beban, Keuntungan dan Kerugian, serta Investasi dari pemilik dan Distribusi kepada pemilik</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152400" y="228600"/>
            <a:ext cx="8763000" cy="6400800"/>
          </a:xfrm>
        </p:spPr>
        <p:txBody>
          <a:bodyPr/>
          <a:lstStyle/>
          <a:p>
            <a:pPr algn="just">
              <a:buFontTx/>
              <a:buNone/>
            </a:pPr>
            <a:r>
              <a:rPr lang="en-US">
                <a:solidFill>
                  <a:schemeClr val="hlink"/>
                </a:solidFill>
              </a:rPr>
              <a:t>	Kedua tipe elemen tersebut, saling berhubungan dengan artikulasi sebagai berikut :</a:t>
            </a:r>
          </a:p>
          <a:p>
            <a:pPr lvl="1" algn="just"/>
            <a:r>
              <a:rPr lang="en-US">
                <a:solidFill>
                  <a:schemeClr val="hlink"/>
                </a:solidFill>
              </a:rPr>
              <a:t>Aktiva, kewajiban dan ekuitas, jumlahnya dapat berubah yang bisa dipengaruhi oleh ke tujuh elemen tipe kedua pada saat tertentu. Hal tersebut, dalam hubungannya dengan hasil yang diperoleh  dalam suatu periode.</a:t>
            </a:r>
          </a:p>
          <a:p>
            <a:pPr lvl="1" algn="just"/>
            <a:r>
              <a:rPr lang="en-US">
                <a:solidFill>
                  <a:schemeClr val="hlink"/>
                </a:solidFill>
              </a:rPr>
              <a:t>Kenaikan (penurunan) aktiva, tidak mungkin terjadi tanpa diikuti adanya penurunan (kenaikan) aktiva yang lain atau kenaikan (penurunan) kewajiban, ataupun ekuitasnya</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3" name="Rectangle 3"/>
          <p:cNvSpPr>
            <a:spLocks noGrp="1" noChangeArrowheads="1"/>
          </p:cNvSpPr>
          <p:nvPr>
            <p:ph type="title"/>
          </p:nvPr>
        </p:nvSpPr>
        <p:spPr>
          <a:xfrm>
            <a:off x="457200" y="457200"/>
            <a:ext cx="8229600" cy="560388"/>
          </a:xfrm>
          <a:solidFill>
            <a:srgbClr val="005B88"/>
          </a:solidFill>
          <a:ln cap="flat"/>
        </p:spPr>
        <p:txBody>
          <a:bodyPr/>
          <a:lstStyle/>
          <a:p>
            <a:pPr marL="109538" algn="ctr">
              <a:defRPr/>
            </a:pPr>
            <a:r>
              <a:rPr lang="en-US" sz="3000" i="1" dirty="0" smtClean="0">
                <a:solidFill>
                  <a:schemeClr val="bg1"/>
                </a:solidFill>
                <a:latin typeface="Comic Sans MS" pitchFamily="66" charset="0"/>
              </a:rPr>
              <a:t>Tingkat </a:t>
            </a:r>
            <a:r>
              <a:rPr lang="en-US" sz="3000" i="1" dirty="0" err="1" smtClean="0">
                <a:solidFill>
                  <a:schemeClr val="bg1"/>
                </a:solidFill>
                <a:latin typeface="Comic Sans MS" pitchFamily="66" charset="0"/>
              </a:rPr>
              <a:t>Ketiga</a:t>
            </a:r>
            <a:r>
              <a:rPr lang="en-US" sz="3000" i="1" dirty="0" smtClean="0">
                <a:solidFill>
                  <a:schemeClr val="bg1"/>
                </a:solidFill>
                <a:latin typeface="Comic Sans MS" pitchFamily="66" charset="0"/>
              </a:rPr>
              <a:t>: </a:t>
            </a:r>
            <a:r>
              <a:rPr lang="en-US" sz="3000" i="1" dirty="0" err="1" smtClean="0">
                <a:solidFill>
                  <a:schemeClr val="bg1"/>
                </a:solidFill>
                <a:latin typeface="Comic Sans MS" pitchFamily="66" charset="0"/>
              </a:rPr>
              <a:t>Pengakuan</a:t>
            </a:r>
            <a:r>
              <a:rPr lang="en-US" sz="3000" i="1" dirty="0" smtClean="0">
                <a:solidFill>
                  <a:schemeClr val="bg1"/>
                </a:solidFill>
                <a:latin typeface="Comic Sans MS" pitchFamily="66" charset="0"/>
              </a:rPr>
              <a:t> </a:t>
            </a:r>
            <a:r>
              <a:rPr lang="en-US" sz="3000" i="1" dirty="0" err="1" smtClean="0">
                <a:solidFill>
                  <a:schemeClr val="bg1"/>
                </a:solidFill>
                <a:latin typeface="Comic Sans MS" pitchFamily="66" charset="0"/>
              </a:rPr>
              <a:t>dan</a:t>
            </a:r>
            <a:r>
              <a:rPr lang="en-US" sz="3000" i="1" dirty="0" smtClean="0">
                <a:solidFill>
                  <a:schemeClr val="bg1"/>
                </a:solidFill>
                <a:latin typeface="Comic Sans MS" pitchFamily="66" charset="0"/>
              </a:rPr>
              <a:t> </a:t>
            </a:r>
            <a:r>
              <a:rPr lang="en-US" sz="3000" i="1" dirty="0" err="1" smtClean="0">
                <a:solidFill>
                  <a:schemeClr val="bg1"/>
                </a:solidFill>
                <a:latin typeface="Comic Sans MS" pitchFamily="66" charset="0"/>
              </a:rPr>
              <a:t>Pengukuran</a:t>
            </a:r>
            <a:endParaRPr lang="en-US" sz="3000" i="1" dirty="0" smtClean="0">
              <a:solidFill>
                <a:schemeClr val="bg1"/>
              </a:solidFill>
              <a:latin typeface="Comic Sans MS" pitchFamily="66" charset="0"/>
            </a:endParaRPr>
          </a:p>
        </p:txBody>
      </p:sp>
      <p:sp>
        <p:nvSpPr>
          <p:cNvPr id="30723" name="Rectangle 4"/>
          <p:cNvSpPr>
            <a:spLocks noChangeArrowheads="1"/>
          </p:cNvSpPr>
          <p:nvPr/>
        </p:nvSpPr>
        <p:spPr bwMode="auto">
          <a:xfrm>
            <a:off x="609600" y="1250950"/>
            <a:ext cx="8305800" cy="1570038"/>
          </a:xfrm>
          <a:prstGeom prst="rect">
            <a:avLst/>
          </a:prstGeom>
          <a:noFill/>
          <a:ln w="12700" cap="sq">
            <a:noFill/>
            <a:miter lim="800000"/>
            <a:headEnd type="none" w="sm" len="sm"/>
            <a:tailEnd type="none" w="sm" len="sm"/>
          </a:ln>
        </p:spPr>
        <p:txBody>
          <a:bodyPr>
            <a:spAutoFit/>
          </a:bodyPr>
          <a:lstStyle/>
          <a:p>
            <a:pPr algn="l">
              <a:spcBef>
                <a:spcPct val="50000"/>
              </a:spcBef>
            </a:pPr>
            <a:r>
              <a:rPr lang="en-US">
                <a:latin typeface="Comic Sans MS" pitchFamily="66" charset="0"/>
              </a:rPr>
              <a:t>FASB menetapkan dulu sebagian besar konsep-konsep ini dalam </a:t>
            </a:r>
            <a:r>
              <a:rPr lang="en-US" b="1">
                <a:solidFill>
                  <a:srgbClr val="800000"/>
                </a:solidFill>
                <a:latin typeface="Comic Sans MS" pitchFamily="66" charset="0"/>
              </a:rPr>
              <a:t>Statement of Financial Accounting Concepts No. 5</a:t>
            </a:r>
            <a:r>
              <a:rPr lang="en-US">
                <a:latin typeface="Comic Sans MS" pitchFamily="66" charset="0"/>
              </a:rPr>
              <a:t>-nya, “Recognition and Measurement in Financial Statements of Business Enterprises.”</a:t>
            </a:r>
          </a:p>
        </p:txBody>
      </p:sp>
      <p:sp>
        <p:nvSpPr>
          <p:cNvPr id="30724" name="AutoShape 18"/>
          <p:cNvSpPr>
            <a:spLocks noChangeArrowheads="1"/>
          </p:cNvSpPr>
          <p:nvPr/>
        </p:nvSpPr>
        <p:spPr bwMode="auto">
          <a:xfrm rot="5400000" flipH="1">
            <a:off x="4229100" y="3695700"/>
            <a:ext cx="1981200" cy="4648200"/>
          </a:xfrm>
          <a:prstGeom prst="flowChartManualInput">
            <a:avLst/>
          </a:prstGeom>
          <a:solidFill>
            <a:srgbClr val="F4BCBC"/>
          </a:solidFill>
          <a:ln w="12700">
            <a:noFill/>
            <a:miter lim="800000"/>
            <a:headEnd/>
            <a:tailEnd/>
          </a:ln>
        </p:spPr>
        <p:txBody>
          <a:bodyPr wrap="none" anchor="ctr"/>
          <a:lstStyle/>
          <a:p>
            <a:endParaRPr lang="id-ID"/>
          </a:p>
        </p:txBody>
      </p:sp>
      <p:sp>
        <p:nvSpPr>
          <p:cNvPr id="30725" name="AutoShape 19"/>
          <p:cNvSpPr>
            <a:spLocks noChangeArrowheads="1"/>
          </p:cNvSpPr>
          <p:nvPr/>
        </p:nvSpPr>
        <p:spPr bwMode="auto">
          <a:xfrm rot="-5400000">
            <a:off x="3086100" y="3695700"/>
            <a:ext cx="1981200" cy="4648200"/>
          </a:xfrm>
          <a:prstGeom prst="flowChartManualInput">
            <a:avLst/>
          </a:prstGeom>
          <a:solidFill>
            <a:srgbClr val="F4BCBC"/>
          </a:solidFill>
          <a:ln w="12700">
            <a:noFill/>
            <a:miter lim="800000"/>
            <a:headEnd/>
            <a:tailEnd/>
          </a:ln>
        </p:spPr>
        <p:txBody>
          <a:bodyPr wrap="none" anchor="ctr"/>
          <a:lstStyle/>
          <a:p>
            <a:endParaRPr lang="id-ID"/>
          </a:p>
        </p:txBody>
      </p:sp>
      <p:sp>
        <p:nvSpPr>
          <p:cNvPr id="30726" name="Line 22"/>
          <p:cNvSpPr>
            <a:spLocks noChangeShapeType="1"/>
          </p:cNvSpPr>
          <p:nvPr/>
        </p:nvSpPr>
        <p:spPr bwMode="auto">
          <a:xfrm>
            <a:off x="4572000" y="5029200"/>
            <a:ext cx="0" cy="1981200"/>
          </a:xfrm>
          <a:prstGeom prst="line">
            <a:avLst/>
          </a:prstGeom>
          <a:noFill/>
          <a:ln w="12700" cap="sq">
            <a:solidFill>
              <a:schemeClr val="tx1"/>
            </a:solidFill>
            <a:round/>
            <a:headEnd type="none" w="sm" len="sm"/>
            <a:tailEnd type="none" w="sm" len="sm"/>
          </a:ln>
        </p:spPr>
        <p:txBody>
          <a:bodyPr/>
          <a:lstStyle/>
          <a:p>
            <a:endParaRPr lang="id-ID"/>
          </a:p>
        </p:txBody>
      </p:sp>
      <p:sp>
        <p:nvSpPr>
          <p:cNvPr id="30727" name="Line 23"/>
          <p:cNvSpPr>
            <a:spLocks noChangeShapeType="1"/>
          </p:cNvSpPr>
          <p:nvPr/>
        </p:nvSpPr>
        <p:spPr bwMode="auto">
          <a:xfrm>
            <a:off x="2667000" y="7162800"/>
            <a:ext cx="3962400" cy="0"/>
          </a:xfrm>
          <a:prstGeom prst="line">
            <a:avLst/>
          </a:prstGeom>
          <a:noFill/>
          <a:ln w="12700" cap="sq">
            <a:solidFill>
              <a:schemeClr val="tx1"/>
            </a:solidFill>
            <a:round/>
            <a:headEnd type="none" w="sm" len="sm"/>
            <a:tailEnd type="none" w="sm" len="sm"/>
          </a:ln>
        </p:spPr>
        <p:txBody>
          <a:bodyPr/>
          <a:lstStyle/>
          <a:p>
            <a:endParaRPr lang="id-ID"/>
          </a:p>
        </p:txBody>
      </p:sp>
      <p:sp>
        <p:nvSpPr>
          <p:cNvPr id="30728" name="Line 24"/>
          <p:cNvSpPr>
            <a:spLocks noChangeShapeType="1"/>
          </p:cNvSpPr>
          <p:nvPr/>
        </p:nvSpPr>
        <p:spPr bwMode="auto">
          <a:xfrm>
            <a:off x="1752600" y="5029200"/>
            <a:ext cx="914400" cy="1981200"/>
          </a:xfrm>
          <a:prstGeom prst="line">
            <a:avLst/>
          </a:prstGeom>
          <a:noFill/>
          <a:ln w="12700" cap="sq">
            <a:solidFill>
              <a:schemeClr val="tx1"/>
            </a:solidFill>
            <a:round/>
            <a:headEnd type="none" w="sm" len="sm"/>
            <a:tailEnd type="none" w="sm" len="sm"/>
          </a:ln>
        </p:spPr>
        <p:txBody>
          <a:bodyPr/>
          <a:lstStyle/>
          <a:p>
            <a:endParaRPr lang="id-ID"/>
          </a:p>
        </p:txBody>
      </p:sp>
      <p:sp>
        <p:nvSpPr>
          <p:cNvPr id="30729" name="Line 25"/>
          <p:cNvSpPr>
            <a:spLocks noChangeShapeType="1"/>
          </p:cNvSpPr>
          <p:nvPr/>
        </p:nvSpPr>
        <p:spPr bwMode="auto">
          <a:xfrm flipH="1">
            <a:off x="6629400" y="5029200"/>
            <a:ext cx="914400" cy="1981200"/>
          </a:xfrm>
          <a:prstGeom prst="line">
            <a:avLst/>
          </a:prstGeom>
          <a:noFill/>
          <a:ln w="12700" cap="sq">
            <a:solidFill>
              <a:schemeClr val="tx1"/>
            </a:solidFill>
            <a:round/>
            <a:headEnd type="none" w="sm" len="sm"/>
            <a:tailEnd type="none" w="sm" len="sm"/>
          </a:ln>
        </p:spPr>
        <p:txBody>
          <a:bodyPr/>
          <a:lstStyle/>
          <a:p>
            <a:endParaRPr lang="id-ID"/>
          </a:p>
        </p:txBody>
      </p:sp>
      <p:sp>
        <p:nvSpPr>
          <p:cNvPr id="30730" name="Line 26"/>
          <p:cNvSpPr>
            <a:spLocks noChangeShapeType="1"/>
          </p:cNvSpPr>
          <p:nvPr/>
        </p:nvSpPr>
        <p:spPr bwMode="auto">
          <a:xfrm>
            <a:off x="1752600" y="5029200"/>
            <a:ext cx="5791200" cy="0"/>
          </a:xfrm>
          <a:prstGeom prst="line">
            <a:avLst/>
          </a:prstGeom>
          <a:noFill/>
          <a:ln w="12700" cap="sq">
            <a:solidFill>
              <a:schemeClr val="tx1"/>
            </a:solidFill>
            <a:round/>
            <a:headEnd type="none" w="sm" len="sm"/>
            <a:tailEnd type="none" w="sm" len="sm"/>
          </a:ln>
        </p:spPr>
        <p:txBody>
          <a:bodyPr/>
          <a:lstStyle/>
          <a:p>
            <a:endParaRPr lang="id-ID"/>
          </a:p>
        </p:txBody>
      </p:sp>
      <p:sp>
        <p:nvSpPr>
          <p:cNvPr id="30731" name="AutoShape 27"/>
          <p:cNvSpPr>
            <a:spLocks noChangeArrowheads="1"/>
          </p:cNvSpPr>
          <p:nvPr/>
        </p:nvSpPr>
        <p:spPr bwMode="auto">
          <a:xfrm rot="5400000" flipH="1">
            <a:off x="5143500" y="1562100"/>
            <a:ext cx="2057400" cy="4724400"/>
          </a:xfrm>
          <a:prstGeom prst="flowChartManualInput">
            <a:avLst/>
          </a:prstGeom>
          <a:solidFill>
            <a:srgbClr val="F9EFA5"/>
          </a:solidFill>
          <a:ln w="12700">
            <a:solidFill>
              <a:schemeClr val="tx1"/>
            </a:solidFill>
            <a:miter lim="800000"/>
            <a:headEnd/>
            <a:tailEnd/>
          </a:ln>
        </p:spPr>
        <p:txBody>
          <a:bodyPr wrap="none" anchor="ctr"/>
          <a:lstStyle/>
          <a:p>
            <a:endParaRPr lang="id-ID"/>
          </a:p>
        </p:txBody>
      </p:sp>
      <p:sp>
        <p:nvSpPr>
          <p:cNvPr id="30732" name="AutoShape 28"/>
          <p:cNvSpPr>
            <a:spLocks noChangeArrowheads="1"/>
          </p:cNvSpPr>
          <p:nvPr/>
        </p:nvSpPr>
        <p:spPr bwMode="auto">
          <a:xfrm rot="-5400000">
            <a:off x="2095500" y="1562100"/>
            <a:ext cx="2057400" cy="4724400"/>
          </a:xfrm>
          <a:prstGeom prst="flowChartManualInput">
            <a:avLst/>
          </a:prstGeom>
          <a:solidFill>
            <a:srgbClr val="F9EFA5"/>
          </a:solidFill>
          <a:ln w="12700">
            <a:solidFill>
              <a:schemeClr val="tx1"/>
            </a:solidFill>
            <a:miter lim="800000"/>
            <a:headEnd/>
            <a:tailEnd/>
          </a:ln>
        </p:spPr>
        <p:txBody>
          <a:bodyPr wrap="none" anchor="ctr"/>
          <a:lstStyle/>
          <a:p>
            <a:endParaRPr lang="id-ID"/>
          </a:p>
        </p:txBody>
      </p:sp>
      <p:sp>
        <p:nvSpPr>
          <p:cNvPr id="30733" name="Rectangle 29"/>
          <p:cNvSpPr>
            <a:spLocks noChangeArrowheads="1"/>
          </p:cNvSpPr>
          <p:nvPr/>
        </p:nvSpPr>
        <p:spPr bwMode="auto">
          <a:xfrm>
            <a:off x="3581400" y="2895600"/>
            <a:ext cx="2133600" cy="2057400"/>
          </a:xfrm>
          <a:prstGeom prst="rect">
            <a:avLst/>
          </a:prstGeom>
          <a:solidFill>
            <a:srgbClr val="F9EFA5"/>
          </a:solidFill>
          <a:ln w="12700">
            <a:solidFill>
              <a:schemeClr val="tx1"/>
            </a:solidFill>
            <a:miter lim="800000"/>
            <a:headEnd/>
            <a:tailEnd/>
          </a:ln>
        </p:spPr>
        <p:txBody>
          <a:bodyPr wrap="none" anchor="ctr"/>
          <a:lstStyle/>
          <a:p>
            <a:endParaRPr lang="id-ID"/>
          </a:p>
        </p:txBody>
      </p:sp>
      <p:sp>
        <p:nvSpPr>
          <p:cNvPr id="256008" name="Text Box 8"/>
          <p:cNvSpPr txBox="1">
            <a:spLocks noChangeArrowheads="1"/>
          </p:cNvSpPr>
          <p:nvPr/>
        </p:nvSpPr>
        <p:spPr bwMode="auto">
          <a:xfrm>
            <a:off x="1752600" y="6248400"/>
            <a:ext cx="7239000" cy="611188"/>
          </a:xfrm>
          <a:prstGeom prst="rect">
            <a:avLst/>
          </a:prstGeom>
          <a:solidFill>
            <a:schemeClr val="bg1"/>
          </a:solidFill>
          <a:ln w="19050">
            <a:noFill/>
            <a:miter lim="800000"/>
            <a:headEnd/>
            <a:tailEnd/>
          </a:ln>
          <a:effectLst/>
        </p:spPr>
        <p:txBody>
          <a:bodyPr>
            <a:spAutoFit/>
          </a:bodyPr>
          <a:lstStyle/>
          <a:p>
            <a:pPr marL="457200" indent="-457200" algn="r">
              <a:lnSpc>
                <a:spcPct val="160000"/>
              </a:lnSpc>
              <a:spcBef>
                <a:spcPct val="15000"/>
              </a:spcBef>
              <a:spcAft>
                <a:spcPct val="20000"/>
              </a:spcAft>
              <a:defRPr/>
            </a:pPr>
            <a:r>
              <a:rPr lang="en-US" sz="1600" b="1" i="1" dirty="0">
                <a:solidFill>
                  <a:schemeClr val="bg2"/>
                </a:solidFill>
                <a:effectLst>
                  <a:outerShdw blurRad="38100" dist="38100" dir="2700000" algn="tl">
                    <a:srgbClr val="C0C0C0"/>
                  </a:outerShdw>
                </a:effectLst>
                <a:latin typeface="Comic Sans MS" pitchFamily="66" charset="0"/>
              </a:rPr>
              <a:t>LO 6 Describe the basic assumptions of accounting.</a:t>
            </a:r>
          </a:p>
          <a:p>
            <a:pPr marL="457200" indent="-457200" algn="r">
              <a:lnSpc>
                <a:spcPct val="160000"/>
              </a:lnSpc>
              <a:spcBef>
                <a:spcPct val="15000"/>
              </a:spcBef>
              <a:spcAft>
                <a:spcPct val="20000"/>
              </a:spcAft>
              <a:defRPr/>
            </a:pPr>
            <a:endParaRPr lang="en-US" sz="300" b="1" i="1" dirty="0">
              <a:solidFill>
                <a:schemeClr val="bg2"/>
              </a:solidFill>
              <a:effectLst>
                <a:outerShdw blurRad="38100" dist="38100" dir="2700000" algn="tl">
                  <a:srgbClr val="C0C0C0"/>
                </a:outerShdw>
              </a:effectLst>
              <a:latin typeface="Comic Sans MS" pitchFamily="66" charset="0"/>
            </a:endParaRPr>
          </a:p>
        </p:txBody>
      </p:sp>
      <p:sp>
        <p:nvSpPr>
          <p:cNvPr id="211975" name="Text Box 1031"/>
          <p:cNvSpPr txBox="1">
            <a:spLocks noChangeArrowheads="1"/>
          </p:cNvSpPr>
          <p:nvPr/>
        </p:nvSpPr>
        <p:spPr bwMode="auto">
          <a:xfrm>
            <a:off x="1600200" y="3048000"/>
            <a:ext cx="1828800" cy="1793875"/>
          </a:xfrm>
          <a:prstGeom prst="rect">
            <a:avLst/>
          </a:prstGeom>
          <a:noFill/>
          <a:ln w="12700">
            <a:noFill/>
            <a:miter lim="800000"/>
            <a:headEnd/>
            <a:tailEnd/>
          </a:ln>
          <a:effectLst/>
        </p:spPr>
        <p:txBody>
          <a:bodyPr>
            <a:spAutoFit/>
          </a:bodyPr>
          <a:lstStyle/>
          <a:p>
            <a:pPr marL="228600" indent="-228600">
              <a:spcBef>
                <a:spcPct val="50000"/>
              </a:spcBef>
              <a:defRPr/>
            </a:pPr>
            <a:r>
              <a:rPr lang="en-US" sz="1400" b="1" u="sng">
                <a:effectLst>
                  <a:outerShdw blurRad="38100" dist="38100" dir="2700000" algn="tl">
                    <a:srgbClr val="C0C0C0"/>
                  </a:outerShdw>
                </a:effectLst>
                <a:latin typeface="Arial" pitchFamily="34" charset="0"/>
              </a:rPr>
              <a:t>ASUMSI</a:t>
            </a:r>
            <a:endParaRPr lang="en-US" sz="1400">
              <a:effectLst>
                <a:outerShdw blurRad="38100" dist="38100" dir="2700000" algn="tl">
                  <a:srgbClr val="C0C0C0"/>
                </a:outerShdw>
              </a:effectLst>
              <a:latin typeface="Arial" pitchFamily="34" charset="0"/>
            </a:endParaRP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Entitas ekonomi</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Kelangsungan hidup</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Unit moneter</a:t>
            </a:r>
          </a:p>
          <a:p>
            <a:pPr marL="228600" indent="-228600" algn="l">
              <a:spcBef>
                <a:spcPct val="50000"/>
              </a:spcBef>
              <a:buFontTx/>
              <a:buAutoNum type="arabicPeriod"/>
              <a:defRPr/>
            </a:pPr>
            <a:r>
              <a:rPr lang="en-US" sz="1400">
                <a:effectLst>
                  <a:outerShdw blurRad="38100" dist="38100" dir="2700000" algn="tl">
                    <a:srgbClr val="C0C0C0"/>
                  </a:outerShdw>
                </a:effectLst>
                <a:latin typeface="Arial" pitchFamily="34" charset="0"/>
              </a:rPr>
              <a:t>Periodisitas</a:t>
            </a:r>
          </a:p>
        </p:txBody>
      </p:sp>
      <p:sp>
        <p:nvSpPr>
          <p:cNvPr id="211976" name="Text Box 1032"/>
          <p:cNvSpPr txBox="1">
            <a:spLocks noChangeArrowheads="1"/>
          </p:cNvSpPr>
          <p:nvPr/>
        </p:nvSpPr>
        <p:spPr bwMode="auto">
          <a:xfrm>
            <a:off x="3505200" y="3048000"/>
            <a:ext cx="2286000" cy="1793875"/>
          </a:xfrm>
          <a:prstGeom prst="rect">
            <a:avLst/>
          </a:prstGeom>
          <a:noFill/>
          <a:ln w="12700">
            <a:noFill/>
            <a:miter lim="800000"/>
            <a:headEnd/>
            <a:tailEnd/>
          </a:ln>
          <a:effectLst/>
        </p:spPr>
        <p:txBody>
          <a:bodyPr>
            <a:spAutoFit/>
          </a:bodyPr>
          <a:lstStyle/>
          <a:p>
            <a:pPr marL="228600" indent="-228600">
              <a:spcBef>
                <a:spcPct val="50000"/>
              </a:spcBef>
              <a:defRPr/>
            </a:pPr>
            <a:r>
              <a:rPr lang="en-US" sz="1400" b="1" u="sng" dirty="0">
                <a:effectLst>
                  <a:outerShdw blurRad="38100" dist="38100" dir="2700000" algn="tl">
                    <a:srgbClr val="C0C0C0"/>
                  </a:outerShdw>
                </a:effectLst>
                <a:latin typeface="Arial" pitchFamily="34" charset="0"/>
              </a:rPr>
              <a:t>PRINSIP</a:t>
            </a:r>
          </a:p>
          <a:p>
            <a:pPr marL="228600" indent="-228600" algn="l">
              <a:spcBef>
                <a:spcPct val="50000"/>
              </a:spcBef>
              <a:buFontTx/>
              <a:buAutoNum type="arabicPeriod"/>
              <a:defRPr/>
            </a:pPr>
            <a:r>
              <a:rPr lang="en-US" sz="1400" dirty="0" err="1">
                <a:effectLst>
                  <a:outerShdw blurRad="38100" dist="38100" dir="2700000" algn="tl">
                    <a:srgbClr val="C0C0C0"/>
                  </a:outerShdw>
                </a:effectLst>
                <a:latin typeface="Arial" pitchFamily="34" charset="0"/>
              </a:rPr>
              <a:t>Biaya</a:t>
            </a:r>
            <a:r>
              <a:rPr lang="en-US" sz="1400" dirty="0">
                <a:effectLst>
                  <a:outerShdw blurRad="38100" dist="38100" dir="2700000" algn="tl">
                    <a:srgbClr val="C0C0C0"/>
                  </a:outerShdw>
                </a:effectLst>
                <a:latin typeface="Arial" pitchFamily="34" charset="0"/>
              </a:rPr>
              <a:t> </a:t>
            </a:r>
            <a:r>
              <a:rPr lang="en-US" sz="1400" dirty="0" err="1">
                <a:effectLst>
                  <a:outerShdw blurRad="38100" dist="38100" dir="2700000" algn="tl">
                    <a:srgbClr val="C0C0C0"/>
                  </a:outerShdw>
                </a:effectLst>
                <a:latin typeface="Arial" pitchFamily="34" charset="0"/>
              </a:rPr>
              <a:t>historis</a:t>
            </a:r>
            <a:endParaRPr lang="en-US" sz="1400" dirty="0">
              <a:effectLst>
                <a:outerShdw blurRad="38100" dist="38100" dir="2700000" algn="tl">
                  <a:srgbClr val="C0C0C0"/>
                </a:outerShdw>
              </a:effectLst>
              <a:latin typeface="Arial" pitchFamily="34" charset="0"/>
            </a:endParaRPr>
          </a:p>
          <a:p>
            <a:pPr marL="228600" indent="-228600" algn="l">
              <a:spcBef>
                <a:spcPct val="50000"/>
              </a:spcBef>
              <a:buFontTx/>
              <a:buAutoNum type="arabicPeriod"/>
              <a:defRPr/>
            </a:pPr>
            <a:r>
              <a:rPr lang="en-US" sz="1400" dirty="0" err="1">
                <a:effectLst>
                  <a:outerShdw blurRad="38100" dist="38100" dir="2700000" algn="tl">
                    <a:srgbClr val="C0C0C0"/>
                  </a:outerShdw>
                </a:effectLst>
                <a:latin typeface="Arial" pitchFamily="34" charset="0"/>
              </a:rPr>
              <a:t>Pengakuan</a:t>
            </a:r>
            <a:r>
              <a:rPr lang="en-US" sz="1400" dirty="0">
                <a:effectLst>
                  <a:outerShdw blurRad="38100" dist="38100" dir="2700000" algn="tl">
                    <a:srgbClr val="C0C0C0"/>
                  </a:outerShdw>
                </a:effectLst>
                <a:latin typeface="Arial" pitchFamily="34" charset="0"/>
              </a:rPr>
              <a:t> </a:t>
            </a:r>
            <a:r>
              <a:rPr lang="en-US" sz="1400" dirty="0" err="1">
                <a:effectLst>
                  <a:outerShdw blurRad="38100" dist="38100" dir="2700000" algn="tl">
                    <a:srgbClr val="C0C0C0"/>
                  </a:outerShdw>
                </a:effectLst>
                <a:latin typeface="Arial" pitchFamily="34" charset="0"/>
              </a:rPr>
              <a:t>pendapatan</a:t>
            </a:r>
            <a:endParaRPr lang="en-US" sz="1400" dirty="0">
              <a:effectLst>
                <a:outerShdw blurRad="38100" dist="38100" dir="2700000" algn="tl">
                  <a:srgbClr val="C0C0C0"/>
                </a:outerShdw>
              </a:effectLst>
              <a:latin typeface="Arial" pitchFamily="34" charset="0"/>
            </a:endParaRPr>
          </a:p>
          <a:p>
            <a:pPr marL="228600" indent="-228600" algn="l">
              <a:spcBef>
                <a:spcPct val="50000"/>
              </a:spcBef>
              <a:buFontTx/>
              <a:buAutoNum type="arabicPeriod"/>
              <a:defRPr/>
            </a:pPr>
            <a:r>
              <a:rPr lang="en-US" sz="1400" dirty="0" err="1">
                <a:effectLst>
                  <a:outerShdw blurRad="38100" dist="38100" dir="2700000" algn="tl">
                    <a:srgbClr val="C0C0C0"/>
                  </a:outerShdw>
                </a:effectLst>
                <a:latin typeface="Arial" pitchFamily="34" charset="0"/>
              </a:rPr>
              <a:t>Penandingan</a:t>
            </a:r>
            <a:endParaRPr lang="en-US" sz="1400" dirty="0">
              <a:effectLst>
                <a:outerShdw blurRad="38100" dist="38100" dir="2700000" algn="tl">
                  <a:srgbClr val="C0C0C0"/>
                </a:outerShdw>
              </a:effectLst>
              <a:latin typeface="Arial" pitchFamily="34" charset="0"/>
            </a:endParaRPr>
          </a:p>
          <a:p>
            <a:pPr marL="228600" indent="-228600" algn="l">
              <a:spcBef>
                <a:spcPct val="50000"/>
              </a:spcBef>
              <a:buFontTx/>
              <a:buAutoNum type="arabicPeriod"/>
              <a:defRPr/>
            </a:pPr>
            <a:r>
              <a:rPr lang="en-US" sz="1400" dirty="0" err="1">
                <a:effectLst>
                  <a:outerShdw blurRad="38100" dist="38100" dir="2700000" algn="tl">
                    <a:srgbClr val="C0C0C0"/>
                  </a:outerShdw>
                </a:effectLst>
                <a:latin typeface="Arial" pitchFamily="34" charset="0"/>
              </a:rPr>
              <a:t>Pengungkapan</a:t>
            </a:r>
            <a:r>
              <a:rPr lang="en-US" sz="1400" dirty="0">
                <a:effectLst>
                  <a:outerShdw blurRad="38100" dist="38100" dir="2700000" algn="tl">
                    <a:srgbClr val="C0C0C0"/>
                  </a:outerShdw>
                </a:effectLst>
                <a:latin typeface="Arial" pitchFamily="34" charset="0"/>
              </a:rPr>
              <a:t> </a:t>
            </a:r>
            <a:r>
              <a:rPr lang="en-US" sz="1400" dirty="0" err="1">
                <a:effectLst>
                  <a:outerShdw blurRad="38100" dist="38100" dir="2700000" algn="tl">
                    <a:srgbClr val="C0C0C0"/>
                  </a:outerShdw>
                </a:effectLst>
                <a:latin typeface="Arial" pitchFamily="34" charset="0"/>
              </a:rPr>
              <a:t>penuh</a:t>
            </a:r>
            <a:endParaRPr lang="en-US" sz="1400" dirty="0">
              <a:effectLst>
                <a:outerShdw blurRad="38100" dist="38100" dir="2700000" algn="tl">
                  <a:srgbClr val="C0C0C0"/>
                </a:outerShdw>
              </a:effectLst>
              <a:latin typeface="Arial" pitchFamily="34" charset="0"/>
            </a:endParaRPr>
          </a:p>
        </p:txBody>
      </p:sp>
      <p:sp>
        <p:nvSpPr>
          <p:cNvPr id="211977" name="Text Box 1033"/>
          <p:cNvSpPr txBox="1">
            <a:spLocks noChangeArrowheads="1"/>
          </p:cNvSpPr>
          <p:nvPr/>
        </p:nvSpPr>
        <p:spPr bwMode="auto">
          <a:xfrm>
            <a:off x="5867400" y="3048000"/>
            <a:ext cx="1828800" cy="1581150"/>
          </a:xfrm>
          <a:prstGeom prst="rect">
            <a:avLst/>
          </a:prstGeom>
          <a:noFill/>
          <a:ln w="12700">
            <a:noFill/>
            <a:miter lim="800000"/>
            <a:headEnd/>
            <a:tailEnd/>
          </a:ln>
          <a:effectLst/>
        </p:spPr>
        <p:txBody>
          <a:bodyPr>
            <a:spAutoFit/>
          </a:bodyPr>
          <a:lstStyle/>
          <a:p>
            <a:pPr marL="228600" indent="-228600">
              <a:spcBef>
                <a:spcPct val="50000"/>
              </a:spcBef>
              <a:defRPr/>
            </a:pPr>
            <a:r>
              <a:rPr lang="en-US" sz="1400" b="1" u="sng" dirty="0">
                <a:effectLst>
                  <a:outerShdw blurRad="38100" dist="38100" dir="2700000" algn="tl">
                    <a:srgbClr val="C0C0C0"/>
                  </a:outerShdw>
                </a:effectLst>
                <a:latin typeface="Arial" pitchFamily="34" charset="0"/>
              </a:rPr>
              <a:t>KENDALA</a:t>
            </a:r>
          </a:p>
          <a:p>
            <a:pPr marL="228600" indent="-228600" algn="l">
              <a:spcBef>
                <a:spcPct val="50000"/>
              </a:spcBef>
              <a:buFontTx/>
              <a:buAutoNum type="arabicPeriod"/>
              <a:defRPr/>
            </a:pPr>
            <a:r>
              <a:rPr lang="en-US" sz="1400" dirty="0" err="1">
                <a:effectLst>
                  <a:outerShdw blurRad="38100" dist="38100" dir="2700000" algn="tl">
                    <a:srgbClr val="C0C0C0"/>
                  </a:outerShdw>
                </a:effectLst>
                <a:latin typeface="Arial" pitchFamily="34" charset="0"/>
              </a:rPr>
              <a:t>Biaya-manfaat</a:t>
            </a:r>
            <a:endParaRPr lang="en-US" sz="1400" dirty="0">
              <a:effectLst>
                <a:outerShdw blurRad="38100" dist="38100" dir="2700000" algn="tl">
                  <a:srgbClr val="C0C0C0"/>
                </a:outerShdw>
              </a:effectLst>
              <a:latin typeface="Arial" pitchFamily="34" charset="0"/>
            </a:endParaRPr>
          </a:p>
          <a:p>
            <a:pPr marL="228600" indent="-228600" algn="l">
              <a:spcBef>
                <a:spcPct val="50000"/>
              </a:spcBef>
              <a:buFontTx/>
              <a:buAutoNum type="arabicPeriod"/>
              <a:defRPr/>
            </a:pPr>
            <a:r>
              <a:rPr lang="en-US" sz="1400" dirty="0" err="1">
                <a:effectLst>
                  <a:outerShdw blurRad="38100" dist="38100" dir="2700000" algn="tl">
                    <a:srgbClr val="C0C0C0"/>
                  </a:outerShdw>
                </a:effectLst>
                <a:latin typeface="Arial" pitchFamily="34" charset="0"/>
              </a:rPr>
              <a:t>Materialitas</a:t>
            </a:r>
            <a:endParaRPr lang="en-US" sz="1400" dirty="0">
              <a:effectLst>
                <a:outerShdw blurRad="38100" dist="38100" dir="2700000" algn="tl">
                  <a:srgbClr val="C0C0C0"/>
                </a:outerShdw>
              </a:effectLst>
              <a:latin typeface="Arial" pitchFamily="34" charset="0"/>
            </a:endParaRPr>
          </a:p>
          <a:p>
            <a:pPr marL="228600" indent="-228600" algn="l">
              <a:spcBef>
                <a:spcPct val="50000"/>
              </a:spcBef>
              <a:buFontTx/>
              <a:buAutoNum type="arabicPeriod"/>
              <a:defRPr/>
            </a:pPr>
            <a:r>
              <a:rPr lang="en-US" sz="1400" dirty="0" err="1">
                <a:effectLst>
                  <a:outerShdw blurRad="38100" dist="38100" dir="2700000" algn="tl">
                    <a:srgbClr val="C0C0C0"/>
                  </a:outerShdw>
                </a:effectLst>
                <a:latin typeface="Arial" pitchFamily="34" charset="0"/>
              </a:rPr>
              <a:t>Praktik</a:t>
            </a:r>
            <a:r>
              <a:rPr lang="en-US" sz="1400" dirty="0">
                <a:effectLst>
                  <a:outerShdw blurRad="38100" dist="38100" dir="2700000" algn="tl">
                    <a:srgbClr val="C0C0C0"/>
                  </a:outerShdw>
                </a:effectLst>
                <a:latin typeface="Arial" pitchFamily="34" charset="0"/>
              </a:rPr>
              <a:t> </a:t>
            </a:r>
            <a:r>
              <a:rPr lang="en-US" sz="1400" dirty="0" err="1">
                <a:effectLst>
                  <a:outerShdw blurRad="38100" dist="38100" dir="2700000" algn="tl">
                    <a:srgbClr val="C0C0C0"/>
                  </a:outerShdw>
                </a:effectLst>
                <a:latin typeface="Arial" pitchFamily="34" charset="0"/>
              </a:rPr>
              <a:t>industri</a:t>
            </a:r>
            <a:endParaRPr lang="en-US" sz="1400" dirty="0">
              <a:effectLst>
                <a:outerShdw blurRad="38100" dist="38100" dir="2700000" algn="tl">
                  <a:srgbClr val="C0C0C0"/>
                </a:outerShdw>
              </a:effectLst>
              <a:latin typeface="Arial" pitchFamily="34" charset="0"/>
            </a:endParaRPr>
          </a:p>
          <a:p>
            <a:pPr marL="228600" indent="-228600" algn="l">
              <a:spcBef>
                <a:spcPct val="50000"/>
              </a:spcBef>
              <a:buFontTx/>
              <a:buAutoNum type="arabicPeriod"/>
              <a:defRPr/>
            </a:pPr>
            <a:r>
              <a:rPr lang="en-US" sz="1400" dirty="0" err="1">
                <a:effectLst>
                  <a:outerShdw blurRad="38100" dist="38100" dir="2700000" algn="tl">
                    <a:srgbClr val="C0C0C0"/>
                  </a:outerShdw>
                </a:effectLst>
                <a:latin typeface="Arial" pitchFamily="34" charset="0"/>
              </a:rPr>
              <a:t>Konservatisme</a:t>
            </a:r>
            <a:endParaRPr lang="en-US" sz="1400" dirty="0">
              <a:effectLst>
                <a:outerShdw blurRad="38100" dist="38100" dir="2700000" algn="tl">
                  <a:srgbClr val="C0C0C0"/>
                </a:outerShdw>
              </a:effectLst>
              <a:latin typeface="Arial" pitchFamily="34" charset="0"/>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type="body" idx="1"/>
          </p:nvPr>
        </p:nvSpPr>
        <p:spPr>
          <a:xfrm>
            <a:off x="228600" y="228600"/>
            <a:ext cx="8763000" cy="6400800"/>
          </a:xfrm>
        </p:spPr>
        <p:txBody>
          <a:bodyPr/>
          <a:lstStyle/>
          <a:p>
            <a:pPr marL="609600" indent="-609600" algn="just"/>
            <a:r>
              <a:rPr lang="en-US" sz="2400">
                <a:solidFill>
                  <a:schemeClr val="folHlink"/>
                </a:solidFill>
              </a:rPr>
              <a:t>Nomor 5 yaitu : Recognition and Measurement in Financial Statements of Business Enterprise.</a:t>
            </a:r>
            <a:r>
              <a:rPr lang="en-US">
                <a:solidFill>
                  <a:schemeClr val="folHlink"/>
                </a:solidFill>
              </a:rPr>
              <a:t> </a:t>
            </a:r>
          </a:p>
          <a:p>
            <a:pPr marL="609600" indent="-609600" algn="just">
              <a:buFontTx/>
              <a:buNone/>
            </a:pPr>
            <a:r>
              <a:rPr lang="en-US">
                <a:solidFill>
                  <a:schemeClr val="folHlink"/>
                </a:solidFill>
              </a:rPr>
              <a:t>	</a:t>
            </a:r>
            <a:r>
              <a:rPr lang="en-US" sz="2400">
                <a:solidFill>
                  <a:schemeClr val="folHlink"/>
                </a:solidFill>
              </a:rPr>
              <a:t>- Konsep Pengakuan dan Pengukuran</a:t>
            </a:r>
            <a:endParaRPr lang="en-US" sz="2400" b="1" u="sng">
              <a:solidFill>
                <a:schemeClr val="folHlink"/>
              </a:solidFill>
            </a:endParaRPr>
          </a:p>
          <a:p>
            <a:pPr marL="609600" indent="-609600" algn="just">
              <a:buFontTx/>
              <a:buNone/>
            </a:pPr>
            <a:r>
              <a:rPr lang="en-US" sz="2400">
                <a:solidFill>
                  <a:schemeClr val="folHlink"/>
                </a:solidFill>
              </a:rPr>
              <a:t>		Pengakuan, adalah proses pencatatan formal 	atau 	memasukkan item tertentu kedalam 	laporan 	keuangan, sebagai : aktiva, kewajiban, 	pendapatan 	dan beban dari suatu entitas.</a:t>
            </a:r>
          </a:p>
          <a:p>
            <a:pPr marL="609600" indent="-609600" algn="just">
              <a:buFontTx/>
              <a:buNone/>
            </a:pPr>
            <a:r>
              <a:rPr lang="en-US" sz="2400">
                <a:solidFill>
                  <a:schemeClr val="folHlink"/>
                </a:solidFill>
              </a:rPr>
              <a:t>		Dalam pengertian tersebut, termasuk 	gambaran dari 	itemnya, yaitu uraian dan 	jumlahnya, yang dalam hal 	aktiva atau 	kewajiban tidak hanya terbatas 	padapencatatan niali perolehan atau besarnya 	kewajibannya, tetapi termasuk juga 	penjelasan 	pengungkapan yang cukup memadai 	(disclosure) 	atau item tersebut.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228600" y="228600"/>
            <a:ext cx="8686800" cy="6400800"/>
          </a:xfrm>
        </p:spPr>
        <p:txBody>
          <a:bodyPr/>
          <a:lstStyle/>
          <a:p>
            <a:pPr algn="just">
              <a:buFontTx/>
              <a:buNone/>
            </a:pPr>
            <a:r>
              <a:rPr lang="en-US">
                <a:solidFill>
                  <a:srgbClr val="FF00FF"/>
                </a:solidFill>
              </a:rPr>
              <a:t>	</a:t>
            </a:r>
            <a:r>
              <a:rPr lang="en-US" sz="2400">
                <a:solidFill>
                  <a:srgbClr val="FF00FF"/>
                </a:solidFill>
              </a:rPr>
              <a:t>Pengukuran, adalah pemberian nilai dengan atribut-atribut pengukuran akuntansi pada item tertentu dari suatu transaksi berdasarkan satuan ukur uang. Jadi, antara pengakuan dengan penguukran adalah bagian inheren, artinya suatu item itu terlebih dahulu ditetapkan pengakuannya, kemudian ditentukan nilainya.</a:t>
            </a:r>
          </a:p>
          <a:p>
            <a:pPr algn="just">
              <a:buFontTx/>
              <a:buNone/>
            </a:pPr>
            <a:r>
              <a:rPr lang="en-US" sz="2400">
                <a:solidFill>
                  <a:srgbClr val="FF00FF"/>
                </a:solidFill>
              </a:rPr>
              <a:t>	</a:t>
            </a:r>
          </a:p>
          <a:p>
            <a:pPr algn="just">
              <a:buFontTx/>
              <a:buNone/>
            </a:pPr>
            <a:r>
              <a:rPr lang="en-US" sz="2400">
                <a:solidFill>
                  <a:srgbClr val="FF00FF"/>
                </a:solidFill>
              </a:rPr>
              <a:t>	SFAC No. 5, “Recognition and Measurement in Financial Statements of Business Enterprise”, dimaksudkan untuk mengatasi masalah yang berkaitan dengan pengakuan dan pengukuran.</a:t>
            </a:r>
            <a:r>
              <a:rPr lang="en-US">
                <a:solidFill>
                  <a:srgbClr val="FF00FF"/>
                </a:solidFill>
              </a:rPr>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228600" y="228600"/>
            <a:ext cx="8763000" cy="6324600"/>
          </a:xfrm>
        </p:spPr>
        <p:txBody>
          <a:bodyPr/>
          <a:lstStyle/>
          <a:p>
            <a:pPr algn="just">
              <a:lnSpc>
                <a:spcPct val="90000"/>
              </a:lnSpc>
            </a:pPr>
            <a:r>
              <a:rPr lang="en-US" sz="2800">
                <a:solidFill>
                  <a:schemeClr val="tx2"/>
                </a:solidFill>
              </a:rPr>
              <a:t>Dalam SFAC No. 5 disebutkan bahwa kreteria yang digunakan untuk mengakui elemen laporan keuangan didasarkan pada empat faktor sebagai berikut :</a:t>
            </a:r>
          </a:p>
          <a:p>
            <a:pPr algn="just">
              <a:lnSpc>
                <a:spcPct val="90000"/>
              </a:lnSpc>
              <a:buFontTx/>
              <a:buNone/>
            </a:pPr>
            <a:r>
              <a:rPr lang="en-US" sz="2800">
                <a:solidFill>
                  <a:schemeClr val="tx2"/>
                </a:solidFill>
              </a:rPr>
              <a:t>	- 	Definisi : pos akan diakui apabila memenuhi 	definisi elemen laporan keuangan</a:t>
            </a:r>
          </a:p>
          <a:p>
            <a:pPr algn="just">
              <a:lnSpc>
                <a:spcPct val="90000"/>
              </a:lnSpc>
              <a:buFontTx/>
              <a:buNone/>
            </a:pPr>
            <a:r>
              <a:rPr lang="en-US" sz="2800">
                <a:solidFill>
                  <a:schemeClr val="tx2"/>
                </a:solidFill>
              </a:rPr>
              <a:t>	-	Keterukuran : Pos tersebut memiliki atribut 	yang dapat diukur dengan cukup andal</a:t>
            </a:r>
          </a:p>
          <a:p>
            <a:pPr algn="just">
              <a:lnSpc>
                <a:spcPct val="90000"/>
              </a:lnSpc>
              <a:buFontTx/>
              <a:buNone/>
            </a:pPr>
            <a:r>
              <a:rPr lang="en-US" sz="2800">
                <a:solidFill>
                  <a:schemeClr val="tx2"/>
                </a:solidFill>
              </a:rPr>
              <a:t>	-	Relevan : informasi memiliki kemampuan untuk 	membuat perbedaan dalam pengambilan 	keputusan</a:t>
            </a:r>
          </a:p>
          <a:p>
            <a:pPr algn="just">
              <a:lnSpc>
                <a:spcPct val="90000"/>
              </a:lnSpc>
              <a:buFontTx/>
              <a:buNone/>
            </a:pPr>
            <a:r>
              <a:rPr lang="en-US" sz="2800">
                <a:solidFill>
                  <a:schemeClr val="tx2"/>
                </a:solidFill>
              </a:rPr>
              <a:t>	-	Keandalan : informasi menggambarkan 	keadaan sebenarnya secara wajar, dapat diuji 	kebenarannya dan netral.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228600" y="228600"/>
            <a:ext cx="8686800" cy="6477000"/>
          </a:xfrm>
        </p:spPr>
        <p:txBody>
          <a:bodyPr/>
          <a:lstStyle/>
          <a:p>
            <a:pPr algn="just">
              <a:lnSpc>
                <a:spcPct val="80000"/>
              </a:lnSpc>
            </a:pPr>
            <a:r>
              <a:rPr lang="en-US" sz="2200">
                <a:solidFill>
                  <a:srgbClr val="0000FF"/>
                </a:solidFill>
              </a:rPr>
              <a:t>Dalam kaitannya dengan pengukuran, SFAC No. 5, FASB melalui discussion memorandum, mengakui adanya 5 dasar pengukuran yang dapat digunakan untuk menentukan aktiva dan hutang, yaitu :</a:t>
            </a:r>
          </a:p>
          <a:p>
            <a:pPr lvl="1" algn="just">
              <a:lnSpc>
                <a:spcPct val="80000"/>
              </a:lnSpc>
            </a:pPr>
            <a:r>
              <a:rPr lang="en-US" sz="2000">
                <a:solidFill>
                  <a:srgbClr val="0000FF"/>
                </a:solidFill>
              </a:rPr>
              <a:t>Cost historis (historical cost), yaitu jumlah kas atau setaranya yang dikeluarkan untuk memperoleh aktiva sampai siap untuk digunakan</a:t>
            </a:r>
          </a:p>
          <a:p>
            <a:pPr lvl="1" algn="just">
              <a:lnSpc>
                <a:spcPct val="80000"/>
              </a:lnSpc>
            </a:pPr>
            <a:r>
              <a:rPr lang="en-US" sz="2000">
                <a:solidFill>
                  <a:srgbClr val="0000FF"/>
                </a:solidFill>
              </a:rPr>
              <a:t>Cost penggantian terkini (current replacement cost), yaitu jumlah kas atau setaranya yang harus dibayar jika aktiva yang sejenis/sama diperoleh pada saat sekarang</a:t>
            </a:r>
          </a:p>
          <a:p>
            <a:pPr lvl="1" algn="just">
              <a:lnSpc>
                <a:spcPct val="80000"/>
              </a:lnSpc>
            </a:pPr>
            <a:r>
              <a:rPr lang="en-US" sz="2000">
                <a:solidFill>
                  <a:srgbClr val="0000FF"/>
                </a:solidFill>
              </a:rPr>
              <a:t>Nilai pasar terkini (current market value), yaitu jumlah kas atau setaranya yang diperoleh dengan menjual aktiva kegiatan penjualan normal.</a:t>
            </a:r>
          </a:p>
          <a:p>
            <a:pPr lvl="1" algn="just">
              <a:lnSpc>
                <a:spcPct val="80000"/>
              </a:lnSpc>
            </a:pPr>
            <a:r>
              <a:rPr lang="en-US" sz="2000">
                <a:solidFill>
                  <a:srgbClr val="0000FF"/>
                </a:solidFill>
              </a:rPr>
              <a:t>Nilai bersih yang dapat direalisasi (net realisable value), yaitu jumlah kas atau setaranya (tanpa pendiskontoan) yang diperoleh jika aktiva diharapkan akan dijual setelah dikurangi dengan biaya langsung (biaya produksi dn penjualan)</a:t>
            </a:r>
          </a:p>
          <a:p>
            <a:pPr lvl="1" algn="just">
              <a:lnSpc>
                <a:spcPct val="80000"/>
              </a:lnSpc>
            </a:pPr>
            <a:r>
              <a:rPr lang="en-US" sz="2000">
                <a:solidFill>
                  <a:srgbClr val="0000FF"/>
                </a:solidFill>
              </a:rPr>
              <a:t>Nilai sekarang aliran kas mendatang (present value of future cash flow), yaitu nilai sekarang aliran kas masa mendatang yang akan diperoleh seandainya aktiva dijual pada masa yang akan datang.</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5"/>
          <p:cNvSpPr txBox="1">
            <a:spLocks noChangeArrowheads="1"/>
          </p:cNvSpPr>
          <p:nvPr/>
        </p:nvSpPr>
        <p:spPr bwMode="auto">
          <a:xfrm>
            <a:off x="533400" y="1479550"/>
            <a:ext cx="8153400" cy="3625850"/>
          </a:xfrm>
          <a:prstGeom prst="rect">
            <a:avLst/>
          </a:prstGeom>
          <a:noFill/>
          <a:ln w="28575" cap="sq">
            <a:noFill/>
            <a:miter lim="800000"/>
            <a:headEnd type="none" w="sm" len="sm"/>
            <a:tailEnd type="none" w="sm" len="sm"/>
          </a:ln>
        </p:spPr>
        <p:txBody>
          <a:bodyPr>
            <a:spAutoFit/>
          </a:bodyPr>
          <a:lstStyle/>
          <a:p>
            <a:pPr marL="457200" indent="-346075" algn="l">
              <a:lnSpc>
                <a:spcPct val="110000"/>
              </a:lnSpc>
              <a:spcBef>
                <a:spcPct val="30000"/>
              </a:spcBef>
              <a:spcAft>
                <a:spcPct val="20000"/>
              </a:spcAft>
              <a:buSzPct val="80000"/>
            </a:pPr>
            <a:r>
              <a:rPr lang="en-US" sz="2600" b="1">
                <a:solidFill>
                  <a:srgbClr val="800000"/>
                </a:solidFill>
                <a:latin typeface="Comic Sans MS" pitchFamily="66" charset="0"/>
              </a:rPr>
              <a:t>Entitas Ekonomi</a:t>
            </a:r>
            <a:r>
              <a:rPr lang="en-US" sz="2600">
                <a:latin typeface="Comic Sans MS" pitchFamily="66" charset="0"/>
              </a:rPr>
              <a:t> </a:t>
            </a:r>
            <a:r>
              <a:rPr lang="en-US">
                <a:latin typeface="Comic Sans MS" pitchFamily="66" charset="0"/>
              </a:rPr>
              <a:t>– perusahaan menjaga aktivitasnya terpisah dari pemiliknya dan bisnis lain. </a:t>
            </a:r>
          </a:p>
          <a:p>
            <a:pPr marL="457200" indent="-346075" algn="l">
              <a:lnSpc>
                <a:spcPct val="110000"/>
              </a:lnSpc>
              <a:spcBef>
                <a:spcPct val="30000"/>
              </a:spcBef>
              <a:spcAft>
                <a:spcPct val="20000"/>
              </a:spcAft>
              <a:buSzPct val="80000"/>
            </a:pPr>
            <a:r>
              <a:rPr lang="en-US" sz="2600" b="1">
                <a:solidFill>
                  <a:srgbClr val="800000"/>
                </a:solidFill>
                <a:latin typeface="Comic Sans MS" pitchFamily="66" charset="0"/>
              </a:rPr>
              <a:t>Kelangsungan Hidup </a:t>
            </a:r>
            <a:r>
              <a:rPr lang="en-US">
                <a:latin typeface="Comic Sans MS" pitchFamily="66" charset="0"/>
              </a:rPr>
              <a:t>– perusahaan bertahan cukup lama untuk memenuhi tujuan dan komitmennya.</a:t>
            </a:r>
          </a:p>
          <a:p>
            <a:pPr marL="457200" indent="-346075" algn="l">
              <a:lnSpc>
                <a:spcPct val="110000"/>
              </a:lnSpc>
              <a:spcBef>
                <a:spcPct val="30000"/>
              </a:spcBef>
              <a:spcAft>
                <a:spcPct val="20000"/>
              </a:spcAft>
              <a:buSzPct val="80000"/>
            </a:pPr>
            <a:r>
              <a:rPr lang="en-US" sz="2600" b="1">
                <a:solidFill>
                  <a:srgbClr val="800000"/>
                </a:solidFill>
                <a:latin typeface="Comic Sans MS" pitchFamily="66" charset="0"/>
              </a:rPr>
              <a:t>Unit Moneter</a:t>
            </a:r>
            <a:r>
              <a:rPr lang="en-US">
                <a:latin typeface="Comic Sans MS" pitchFamily="66" charset="0"/>
              </a:rPr>
              <a:t> – uang adalah denominator umum.</a:t>
            </a:r>
          </a:p>
          <a:p>
            <a:pPr marL="457200" indent="-346075" algn="l">
              <a:lnSpc>
                <a:spcPct val="110000"/>
              </a:lnSpc>
              <a:spcBef>
                <a:spcPct val="30000"/>
              </a:spcBef>
              <a:spcAft>
                <a:spcPct val="20000"/>
              </a:spcAft>
              <a:buSzPct val="80000"/>
            </a:pPr>
            <a:r>
              <a:rPr lang="en-US" sz="2600" b="1">
                <a:solidFill>
                  <a:srgbClr val="800000"/>
                </a:solidFill>
                <a:latin typeface="Comic Sans MS" pitchFamily="66" charset="0"/>
              </a:rPr>
              <a:t>Periodisitas</a:t>
            </a:r>
            <a:r>
              <a:rPr lang="en-US">
                <a:latin typeface="Comic Sans MS" pitchFamily="66" charset="0"/>
              </a:rPr>
              <a:t> – perusahaan dapat membagi kegiatan ekonominya ke dalam periode-periode waktu.</a:t>
            </a:r>
          </a:p>
        </p:txBody>
      </p:sp>
      <p:sp>
        <p:nvSpPr>
          <p:cNvPr id="258055" name="Rectangle 7"/>
          <p:cNvSpPr>
            <a:spLocks noGrp="1" noChangeArrowheads="1"/>
          </p:cNvSpPr>
          <p:nvPr>
            <p:ph type="title"/>
          </p:nvPr>
        </p:nvSpPr>
        <p:spPr>
          <a:xfrm>
            <a:off x="457200" y="457200"/>
            <a:ext cx="8229600" cy="560388"/>
          </a:xfrm>
          <a:solidFill>
            <a:srgbClr val="005B88"/>
          </a:solidFill>
          <a:ln cap="flat"/>
        </p:spPr>
        <p:txBody>
          <a:bodyPr/>
          <a:lstStyle/>
          <a:p>
            <a:pPr marL="109538" algn="ctr">
              <a:defRPr/>
            </a:pPr>
            <a:r>
              <a:rPr lang="en-US" sz="3000" i="1" dirty="0" smtClean="0">
                <a:solidFill>
                  <a:schemeClr val="bg1"/>
                </a:solidFill>
                <a:latin typeface="Comic Sans MS" pitchFamily="66" charset="0"/>
              </a:rPr>
              <a:t>Tingkat </a:t>
            </a:r>
            <a:r>
              <a:rPr lang="en-US" sz="3000" i="1" dirty="0" err="1" smtClean="0">
                <a:solidFill>
                  <a:schemeClr val="bg1"/>
                </a:solidFill>
                <a:latin typeface="Comic Sans MS" pitchFamily="66" charset="0"/>
              </a:rPr>
              <a:t>Ketiga</a:t>
            </a:r>
            <a:r>
              <a:rPr lang="en-US" sz="3000" i="1" dirty="0" smtClean="0">
                <a:solidFill>
                  <a:schemeClr val="bg1"/>
                </a:solidFill>
                <a:latin typeface="Comic Sans MS" pitchFamily="66" charset="0"/>
              </a:rPr>
              <a:t>: </a:t>
            </a:r>
            <a:r>
              <a:rPr lang="en-US" sz="3000" i="1" dirty="0" err="1" smtClean="0">
                <a:solidFill>
                  <a:schemeClr val="bg1"/>
                </a:solidFill>
                <a:latin typeface="Comic Sans MS" pitchFamily="66" charset="0"/>
              </a:rPr>
              <a:t>Asumsi</a:t>
            </a:r>
            <a:endParaRPr lang="en-US" sz="3000" i="1" dirty="0" smtClean="0">
              <a:solidFill>
                <a:schemeClr val="bg1"/>
              </a:solidFill>
              <a:latin typeface="Comic Sans MS" pitchFamily="66" charset="0"/>
            </a:endParaRPr>
          </a:p>
        </p:txBody>
      </p:sp>
      <p:sp>
        <p:nvSpPr>
          <p:cNvPr id="258057" name="Text Box 9"/>
          <p:cNvSpPr txBox="1">
            <a:spLocks noChangeArrowheads="1"/>
          </p:cNvSpPr>
          <p:nvPr/>
        </p:nvSpPr>
        <p:spPr bwMode="auto">
          <a:xfrm>
            <a:off x="2667000" y="6369050"/>
            <a:ext cx="6324600" cy="336550"/>
          </a:xfrm>
          <a:prstGeom prst="rect">
            <a:avLst/>
          </a:prstGeom>
          <a:solidFill>
            <a:schemeClr val="bg1"/>
          </a:solidFill>
          <a:ln w="19050">
            <a:noFill/>
            <a:miter lim="800000"/>
            <a:headEnd/>
            <a:tailEnd/>
          </a:ln>
          <a:effectLst/>
        </p:spPr>
        <p:txBody>
          <a:bodyPr>
            <a:spAutoFit/>
          </a:bodyPr>
          <a:lstStyle/>
          <a:p>
            <a:pPr marL="457200" indent="-457200" algn="r">
              <a:spcBef>
                <a:spcPct val="50000"/>
              </a:spcBef>
              <a:defRPr/>
            </a:pPr>
            <a:r>
              <a:rPr lang="en-US" sz="1600" b="1" i="1">
                <a:solidFill>
                  <a:schemeClr val="bg2"/>
                </a:solidFill>
                <a:effectLst>
                  <a:outerShdw blurRad="38100" dist="38100" dir="2700000" algn="tl">
                    <a:srgbClr val="C0C0C0"/>
                  </a:outerShdw>
                </a:effectLst>
                <a:latin typeface="Comic Sans MS" pitchFamily="66" charset="0"/>
              </a:rPr>
              <a:t>LO 6  Describe the basic assumptions of accounting.</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228600" y="228600"/>
            <a:ext cx="8763000" cy="6400800"/>
          </a:xfrm>
        </p:spPr>
        <p:txBody>
          <a:bodyPr>
            <a:normAutofit/>
          </a:bodyPr>
          <a:lstStyle/>
          <a:p>
            <a:pPr algn="just"/>
            <a:r>
              <a:rPr lang="en-US" sz="2800" dirty="0" err="1">
                <a:solidFill>
                  <a:schemeClr val="hlink"/>
                </a:solidFill>
                <a:latin typeface="Arial" pitchFamily="34" charset="0"/>
                <a:cs typeface="Arial" pitchFamily="34" charset="0"/>
              </a:rPr>
              <a:t>Perumusan</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kerangka</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konseptual</a:t>
            </a:r>
            <a:r>
              <a:rPr lang="en-US" sz="2800" dirty="0">
                <a:solidFill>
                  <a:schemeClr val="hlink"/>
                </a:solidFill>
                <a:latin typeface="Arial" pitchFamily="34" charset="0"/>
                <a:cs typeface="Arial" pitchFamily="34" charset="0"/>
              </a:rPr>
              <a:t> </a:t>
            </a:r>
            <a:r>
              <a:rPr lang="en-US" sz="2800" dirty="0" err="1" smtClean="0">
                <a:solidFill>
                  <a:schemeClr val="hlink"/>
                </a:solidFill>
                <a:latin typeface="Arial" pitchFamily="34" charset="0"/>
                <a:cs typeface="Arial" pitchFamily="34" charset="0"/>
              </a:rPr>
              <a:t>dimul</a:t>
            </a:r>
            <a:r>
              <a:rPr lang="id-ID" sz="2800" dirty="0" smtClean="0">
                <a:solidFill>
                  <a:schemeClr val="hlink"/>
                </a:solidFill>
                <a:latin typeface="Arial" pitchFamily="34" charset="0"/>
                <a:cs typeface="Arial" pitchFamily="34" charset="0"/>
              </a:rPr>
              <a:t>a</a:t>
            </a:r>
            <a:r>
              <a:rPr lang="en-US" sz="2800" dirty="0" err="1" smtClean="0">
                <a:solidFill>
                  <a:schemeClr val="hlink"/>
                </a:solidFill>
                <a:latin typeface="Arial" pitchFamily="34" charset="0"/>
                <a:cs typeface="Arial" pitchFamily="34" charset="0"/>
              </a:rPr>
              <a:t>i</a:t>
            </a:r>
            <a:r>
              <a:rPr lang="en-US" sz="2800" dirty="0" smtClean="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dari</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penentuan</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tujuan</a:t>
            </a:r>
            <a:r>
              <a:rPr lang="en-US" sz="2800" dirty="0">
                <a:solidFill>
                  <a:schemeClr val="hlink"/>
                </a:solidFill>
                <a:latin typeface="Arial" pitchFamily="34" charset="0"/>
                <a:cs typeface="Arial" pitchFamily="34" charset="0"/>
              </a:rPr>
              <a:t>, yang </a:t>
            </a:r>
            <a:r>
              <a:rPr lang="en-US" sz="2800" dirty="0" err="1">
                <a:solidFill>
                  <a:schemeClr val="hlink"/>
                </a:solidFill>
                <a:latin typeface="Arial" pitchFamily="34" charset="0"/>
                <a:cs typeface="Arial" pitchFamily="34" charset="0"/>
              </a:rPr>
              <a:t>merupakan</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landasan</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untuk</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menyusun</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elemen</a:t>
            </a:r>
            <a:r>
              <a:rPr lang="en-US" sz="2800" dirty="0">
                <a:solidFill>
                  <a:schemeClr val="hlink"/>
                </a:solidFill>
                <a:latin typeface="Arial" pitchFamily="34" charset="0"/>
                <a:cs typeface="Arial" pitchFamily="34" charset="0"/>
              </a:rPr>
              <a:t> yang lain </a:t>
            </a:r>
            <a:r>
              <a:rPr lang="en-US" sz="2800" dirty="0" err="1">
                <a:solidFill>
                  <a:schemeClr val="hlink"/>
                </a:solidFill>
                <a:latin typeface="Arial" pitchFamily="34" charset="0"/>
                <a:cs typeface="Arial" pitchFamily="34" charset="0"/>
              </a:rPr>
              <a:t>seperti</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karakteristik</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kualitatif</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dari</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informasi</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elemen</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laporan</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keuangan</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dan</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pengakuan</a:t>
            </a:r>
            <a:r>
              <a:rPr lang="en-US" sz="2800" dirty="0">
                <a:solidFill>
                  <a:schemeClr val="hlink"/>
                </a:solidFill>
                <a:latin typeface="Arial" pitchFamily="34" charset="0"/>
                <a:cs typeface="Arial" pitchFamily="34" charset="0"/>
              </a:rPr>
              <a:t>/</a:t>
            </a:r>
            <a:r>
              <a:rPr lang="en-US" sz="2800" dirty="0" err="1">
                <a:solidFill>
                  <a:schemeClr val="hlink"/>
                </a:solidFill>
                <a:latin typeface="Arial" pitchFamily="34" charset="0"/>
                <a:cs typeface="Arial" pitchFamily="34" charset="0"/>
              </a:rPr>
              <a:t>pengukuran</a:t>
            </a:r>
            <a:r>
              <a:rPr lang="en-US" sz="2800" dirty="0">
                <a:solidFill>
                  <a:schemeClr val="hlink"/>
                </a:solidFill>
                <a:latin typeface="Arial" pitchFamily="34" charset="0"/>
                <a:cs typeface="Arial" pitchFamily="34" charset="0"/>
              </a:rPr>
              <a:t>. </a:t>
            </a:r>
          </a:p>
          <a:p>
            <a:pPr algn="just"/>
            <a:r>
              <a:rPr lang="en-US" sz="2800" dirty="0" err="1">
                <a:solidFill>
                  <a:schemeClr val="hlink"/>
                </a:solidFill>
                <a:latin typeface="Arial" pitchFamily="34" charset="0"/>
                <a:cs typeface="Arial" pitchFamily="34" charset="0"/>
              </a:rPr>
              <a:t>Proses</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perumusan</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kerangka</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konseptual</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pada</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dasarnya</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merupakan</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proses</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evolusi</a:t>
            </a:r>
            <a:r>
              <a:rPr lang="en-US" sz="2800" dirty="0">
                <a:solidFill>
                  <a:schemeClr val="hlink"/>
                </a:solidFill>
                <a:latin typeface="Arial" pitchFamily="34" charset="0"/>
                <a:cs typeface="Arial" pitchFamily="34" charset="0"/>
              </a:rPr>
              <a:t> yang </a:t>
            </a:r>
            <a:r>
              <a:rPr lang="en-US" sz="2800" dirty="0" err="1">
                <a:solidFill>
                  <a:schemeClr val="hlink"/>
                </a:solidFill>
                <a:latin typeface="Arial" pitchFamily="34" charset="0"/>
                <a:cs typeface="Arial" pitchFamily="34" charset="0"/>
              </a:rPr>
              <a:t>dihasilkan</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dari</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pekerjaan</a:t>
            </a:r>
            <a:r>
              <a:rPr lang="en-US" sz="2800" dirty="0">
                <a:solidFill>
                  <a:schemeClr val="hlink"/>
                </a:solidFill>
                <a:latin typeface="Arial" pitchFamily="34" charset="0"/>
                <a:cs typeface="Arial" pitchFamily="34" charset="0"/>
              </a:rPr>
              <a:t>/</a:t>
            </a:r>
            <a:r>
              <a:rPr lang="en-US" sz="2800" dirty="0" err="1">
                <a:solidFill>
                  <a:schemeClr val="hlink"/>
                </a:solidFill>
                <a:latin typeface="Arial" pitchFamily="34" charset="0"/>
                <a:cs typeface="Arial" pitchFamily="34" charset="0"/>
              </a:rPr>
              <a:t>proyek</a:t>
            </a:r>
            <a:r>
              <a:rPr lang="en-US" sz="2800" dirty="0">
                <a:solidFill>
                  <a:schemeClr val="hlink"/>
                </a:solidFill>
                <a:latin typeface="Arial" pitchFamily="34" charset="0"/>
                <a:cs typeface="Arial" pitchFamily="34" charset="0"/>
              </a:rPr>
              <a:t> </a:t>
            </a:r>
            <a:r>
              <a:rPr lang="en-US" sz="2800" dirty="0" err="1">
                <a:solidFill>
                  <a:schemeClr val="hlink"/>
                </a:solidFill>
                <a:latin typeface="Arial" pitchFamily="34" charset="0"/>
                <a:cs typeface="Arial" pitchFamily="34" charset="0"/>
              </a:rPr>
              <a:t>sebelumnya</a:t>
            </a:r>
            <a:r>
              <a:rPr lang="en-US" sz="2800" dirty="0">
                <a:solidFill>
                  <a:schemeClr val="hlink"/>
                </a:solidFill>
                <a:latin typeface="Arial" pitchFamily="34" charset="0"/>
                <a:cs typeface="Arial" pitchFamily="34" charset="0"/>
              </a:rPr>
              <a:t>. </a:t>
            </a:r>
            <a:endParaRPr lang="id-ID" sz="2800" dirty="0" smtClean="0">
              <a:solidFill>
                <a:schemeClr val="hlink"/>
              </a:solidFill>
              <a:latin typeface="Arial" pitchFamily="34" charset="0"/>
              <a:cs typeface="Arial" pitchFamily="34" charset="0"/>
            </a:endParaRPr>
          </a:p>
          <a:p>
            <a:pPr algn="just"/>
            <a:r>
              <a:rPr lang="id-ID" sz="2800" dirty="0" smtClean="0">
                <a:solidFill>
                  <a:schemeClr val="hlink"/>
                </a:solidFill>
                <a:latin typeface="Arial" pitchFamily="34" charset="0"/>
                <a:cs typeface="Arial" pitchFamily="34" charset="0"/>
              </a:rPr>
              <a:t>IFRS menggambarkan sifat, fungsi dan batasan di mana akuntansi keuangan dan pelaporan keuangan beroperasi</a:t>
            </a:r>
          </a:p>
          <a:p>
            <a:pPr algn="just"/>
            <a:r>
              <a:rPr lang="en-US" sz="2800" dirty="0" err="1" smtClean="0"/>
              <a:t>Revisi</a:t>
            </a:r>
            <a:r>
              <a:rPr lang="en-US" sz="2800" dirty="0" smtClean="0"/>
              <a:t> </a:t>
            </a:r>
            <a:r>
              <a:rPr lang="en-US" sz="2800" dirty="0" err="1" smtClean="0"/>
              <a:t>atas</a:t>
            </a:r>
            <a:r>
              <a:rPr lang="en-US" sz="2800" dirty="0" smtClean="0"/>
              <a:t> </a:t>
            </a:r>
            <a:r>
              <a:rPr lang="en-US" sz="2800" dirty="0" err="1" smtClean="0"/>
              <a:t>kerangka</a:t>
            </a:r>
            <a:r>
              <a:rPr lang="en-US" sz="2800" dirty="0" smtClean="0"/>
              <a:t> </a:t>
            </a:r>
            <a:r>
              <a:rPr lang="en-US" sz="2800" dirty="0" err="1" smtClean="0"/>
              <a:t>konseptual</a:t>
            </a:r>
            <a:r>
              <a:rPr lang="en-US" sz="2800" dirty="0" smtClean="0"/>
              <a:t> </a:t>
            </a:r>
            <a:r>
              <a:rPr lang="en-US" sz="2800" dirty="0" err="1" smtClean="0"/>
              <a:t>ini</a:t>
            </a:r>
            <a:r>
              <a:rPr lang="en-US" sz="2800" dirty="0" smtClean="0"/>
              <a:t> </a:t>
            </a:r>
            <a:r>
              <a:rPr lang="en-US" sz="2800" dirty="0" err="1" smtClean="0"/>
              <a:t>harus</a:t>
            </a:r>
            <a:r>
              <a:rPr lang="en-US" sz="2800" dirty="0" smtClean="0"/>
              <a:t> </a:t>
            </a:r>
            <a:r>
              <a:rPr lang="en-US" sz="2800" dirty="0" err="1" smtClean="0"/>
              <a:t>dilakukan</a:t>
            </a:r>
            <a:r>
              <a:rPr lang="en-US" sz="2800" dirty="0" smtClean="0"/>
              <a:t> </a:t>
            </a:r>
            <a:r>
              <a:rPr lang="en-US" sz="2800" dirty="0" err="1" smtClean="0"/>
              <a:t>dari</a:t>
            </a:r>
            <a:r>
              <a:rPr lang="en-US" sz="2800" dirty="0" smtClean="0"/>
              <a:t> </a:t>
            </a:r>
            <a:r>
              <a:rPr lang="en-US" sz="2800" dirty="0" err="1" smtClean="0"/>
              <a:t>waktu</a:t>
            </a:r>
            <a:r>
              <a:rPr lang="en-US" sz="2800" dirty="0" smtClean="0"/>
              <a:t> </a:t>
            </a:r>
            <a:r>
              <a:rPr lang="en-US" sz="2800" dirty="0" err="1" smtClean="0"/>
              <a:t>ke</a:t>
            </a:r>
            <a:r>
              <a:rPr lang="en-US" sz="2800" dirty="0" smtClean="0"/>
              <a:t> </a:t>
            </a:r>
            <a:r>
              <a:rPr lang="en-US" sz="2800" dirty="0" err="1" smtClean="0"/>
              <a:t>waktu</a:t>
            </a:r>
            <a:r>
              <a:rPr lang="en-US" sz="2800" dirty="0" smtClean="0"/>
              <a:t> </a:t>
            </a:r>
            <a:r>
              <a:rPr lang="en-US" sz="2800" dirty="0" err="1" smtClean="0"/>
              <a:t>untuk</a:t>
            </a:r>
            <a:r>
              <a:rPr lang="en-US" sz="2800" dirty="0" smtClean="0"/>
              <a:t> </a:t>
            </a:r>
            <a:r>
              <a:rPr lang="en-US" sz="2800" dirty="0" err="1" smtClean="0"/>
              <a:t>penyesuaian</a:t>
            </a:r>
            <a:r>
              <a:rPr lang="en-US" sz="2800" dirty="0" smtClean="0"/>
              <a:t> </a:t>
            </a:r>
            <a:r>
              <a:rPr lang="en-US" sz="2800" dirty="0" err="1" smtClean="0"/>
              <a:t>dan</a:t>
            </a:r>
            <a:r>
              <a:rPr lang="en-US" sz="2800" dirty="0" smtClean="0"/>
              <a:t> </a:t>
            </a:r>
            <a:r>
              <a:rPr lang="en-US" sz="2800" dirty="0" err="1" smtClean="0"/>
              <a:t>adopsi</a:t>
            </a:r>
            <a:r>
              <a:rPr lang="en-US" sz="2800" dirty="0" smtClean="0"/>
              <a:t> </a:t>
            </a:r>
            <a:r>
              <a:rPr lang="en-US" sz="2800" dirty="0" err="1" smtClean="0"/>
              <a:t>terhadap</a:t>
            </a:r>
            <a:r>
              <a:rPr lang="en-US" sz="2800" dirty="0" smtClean="0"/>
              <a:t> </a:t>
            </a:r>
            <a:r>
              <a:rPr lang="en-US" sz="2800" dirty="0" err="1" smtClean="0"/>
              <a:t>kondisi</a:t>
            </a:r>
            <a:r>
              <a:rPr lang="en-US" sz="2800" dirty="0" smtClean="0"/>
              <a:t> yang </a:t>
            </a:r>
            <a:r>
              <a:rPr lang="en-US" sz="2800" dirty="0" err="1" smtClean="0"/>
              <a:t>berjalan</a:t>
            </a:r>
            <a:r>
              <a:rPr lang="en-US" sz="2800" dirty="0" smtClean="0"/>
              <a:t> </a:t>
            </a:r>
            <a:r>
              <a:rPr lang="en-US" sz="2800" dirty="0" err="1" smtClean="0"/>
              <a:t>dan</a:t>
            </a:r>
            <a:r>
              <a:rPr lang="en-US" sz="2800" dirty="0" smtClean="0"/>
              <a:t> </a:t>
            </a:r>
            <a:r>
              <a:rPr lang="en-US" sz="2800" dirty="0" err="1" smtClean="0"/>
              <a:t>yad</a:t>
            </a:r>
            <a:r>
              <a:rPr lang="en-US" sz="2800" dirty="0" smtClean="0"/>
              <a:t>.</a:t>
            </a:r>
            <a:endParaRPr lang="en-US" sz="2800" dirty="0">
              <a:solidFill>
                <a:schemeClr val="hlink"/>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533400" y="1371600"/>
            <a:ext cx="8458200" cy="4397375"/>
          </a:xfrm>
          <a:prstGeom prst="rect">
            <a:avLst/>
          </a:prstGeom>
          <a:noFill/>
          <a:ln w="28575" cap="sq">
            <a:noFill/>
            <a:miter lim="800000"/>
            <a:headEnd type="none" w="sm" len="sm"/>
            <a:tailEnd type="none" w="sm" len="sm"/>
          </a:ln>
        </p:spPr>
        <p:txBody>
          <a:bodyPr>
            <a:spAutoFit/>
          </a:bodyPr>
          <a:lstStyle/>
          <a:p>
            <a:pPr marL="111125" algn="l">
              <a:lnSpc>
                <a:spcPct val="110000"/>
              </a:lnSpc>
              <a:spcBef>
                <a:spcPct val="30000"/>
              </a:spcBef>
              <a:spcAft>
                <a:spcPct val="20000"/>
              </a:spcAft>
              <a:buSzPct val="80000"/>
            </a:pPr>
            <a:r>
              <a:rPr lang="en-US" sz="2600" b="1" dirty="0" err="1">
                <a:solidFill>
                  <a:srgbClr val="800000"/>
                </a:solidFill>
                <a:latin typeface="Comic Sans MS" pitchFamily="66" charset="0"/>
              </a:rPr>
              <a:t>Biaya</a:t>
            </a:r>
            <a:r>
              <a:rPr lang="en-US" sz="2600" b="1" dirty="0">
                <a:solidFill>
                  <a:srgbClr val="800000"/>
                </a:solidFill>
                <a:latin typeface="Comic Sans MS" pitchFamily="66" charset="0"/>
              </a:rPr>
              <a:t> </a:t>
            </a:r>
            <a:r>
              <a:rPr lang="en-US" sz="2600" b="1" dirty="0" err="1">
                <a:solidFill>
                  <a:srgbClr val="800000"/>
                </a:solidFill>
                <a:latin typeface="Comic Sans MS" pitchFamily="66" charset="0"/>
              </a:rPr>
              <a:t>Historis</a:t>
            </a:r>
            <a:r>
              <a:rPr lang="en-US" sz="2600" dirty="0">
                <a:latin typeface="Comic Sans MS" pitchFamily="66" charset="0"/>
              </a:rPr>
              <a:t> </a:t>
            </a:r>
            <a:r>
              <a:rPr lang="en-US" dirty="0">
                <a:latin typeface="Comic Sans MS" pitchFamily="66" charset="0"/>
              </a:rPr>
              <a:t>– </a:t>
            </a:r>
            <a:r>
              <a:rPr lang="en-US" dirty="0" err="1">
                <a:latin typeface="Comic Sans MS" pitchFamily="66" charset="0"/>
              </a:rPr>
              <a:t>harga</a:t>
            </a:r>
            <a:r>
              <a:rPr lang="en-US" dirty="0">
                <a:latin typeface="Comic Sans MS" pitchFamily="66" charset="0"/>
              </a:rPr>
              <a:t>, </a:t>
            </a:r>
            <a:r>
              <a:rPr lang="en-US" dirty="0" err="1">
                <a:latin typeface="Comic Sans MS" pitchFamily="66" charset="0"/>
              </a:rPr>
              <a:t>dibentuk</a:t>
            </a:r>
            <a:r>
              <a:rPr lang="en-US" dirty="0">
                <a:latin typeface="Comic Sans MS" pitchFamily="66" charset="0"/>
              </a:rPr>
              <a:t> </a:t>
            </a:r>
            <a:r>
              <a:rPr lang="en-US" dirty="0" err="1">
                <a:latin typeface="Comic Sans MS" pitchFamily="66" charset="0"/>
              </a:rPr>
              <a:t>oleh</a:t>
            </a:r>
            <a:r>
              <a:rPr lang="en-US" dirty="0">
                <a:latin typeface="Comic Sans MS" pitchFamily="66" charset="0"/>
              </a:rPr>
              <a:t> </a:t>
            </a:r>
            <a:r>
              <a:rPr lang="en-US" dirty="0" err="1">
                <a:latin typeface="Comic Sans MS" pitchFamily="66" charset="0"/>
              </a:rPr>
              <a:t>transaksi</a:t>
            </a:r>
            <a:r>
              <a:rPr lang="en-US" dirty="0">
                <a:latin typeface="Comic Sans MS" pitchFamily="66" charset="0"/>
              </a:rPr>
              <a:t> </a:t>
            </a:r>
            <a:r>
              <a:rPr lang="en-US" dirty="0" err="1">
                <a:latin typeface="Comic Sans MS" pitchFamily="66" charset="0"/>
              </a:rPr>
              <a:t>pertukaran</a:t>
            </a:r>
            <a:r>
              <a:rPr lang="en-US" dirty="0">
                <a:latin typeface="Comic Sans MS" pitchFamily="66" charset="0"/>
              </a:rPr>
              <a:t>, </a:t>
            </a:r>
            <a:r>
              <a:rPr lang="en-US" dirty="0" err="1">
                <a:latin typeface="Comic Sans MS" pitchFamily="66" charset="0"/>
              </a:rPr>
              <a:t>adalah</a:t>
            </a:r>
            <a:r>
              <a:rPr lang="en-US" dirty="0">
                <a:latin typeface="Comic Sans MS" pitchFamily="66" charset="0"/>
              </a:rPr>
              <a:t> “</a:t>
            </a:r>
            <a:r>
              <a:rPr lang="en-US" dirty="0" err="1">
                <a:latin typeface="Comic Sans MS" pitchFamily="66" charset="0"/>
              </a:rPr>
              <a:t>biaya</a:t>
            </a:r>
            <a:r>
              <a:rPr lang="en-US" dirty="0">
                <a:latin typeface="Comic Sans MS" pitchFamily="66" charset="0"/>
              </a:rPr>
              <a:t>”. </a:t>
            </a:r>
          </a:p>
          <a:p>
            <a:pPr marL="111125" algn="l">
              <a:lnSpc>
                <a:spcPct val="110000"/>
              </a:lnSpc>
              <a:spcBef>
                <a:spcPct val="30000"/>
              </a:spcBef>
              <a:spcAft>
                <a:spcPct val="20000"/>
              </a:spcAft>
              <a:buSzPct val="80000"/>
            </a:pPr>
            <a:r>
              <a:rPr lang="en-US" dirty="0" err="1">
                <a:latin typeface="Comic Sans MS" pitchFamily="66" charset="0"/>
              </a:rPr>
              <a:t>Masalah-masalah</a:t>
            </a:r>
            <a:r>
              <a:rPr lang="en-US" dirty="0">
                <a:latin typeface="Comic Sans MS" pitchFamily="66" charset="0"/>
              </a:rPr>
              <a:t>:</a:t>
            </a:r>
          </a:p>
          <a:p>
            <a:pPr marL="914400" lvl="1" indent="-457200" algn="l">
              <a:lnSpc>
                <a:spcPct val="110000"/>
              </a:lnSpc>
              <a:spcBef>
                <a:spcPct val="30000"/>
              </a:spcBef>
              <a:spcAft>
                <a:spcPct val="20000"/>
              </a:spcAft>
              <a:buSzPct val="80000"/>
              <a:buFontTx/>
              <a:buBlip>
                <a:blip r:embed="rId3"/>
              </a:buBlip>
            </a:pPr>
            <a:r>
              <a:rPr lang="en-US" sz="2200" dirty="0" err="1">
                <a:latin typeface="Comic Sans MS" pitchFamily="66" charset="0"/>
              </a:rPr>
              <a:t>Biaya</a:t>
            </a:r>
            <a:r>
              <a:rPr lang="en-US" sz="2200" dirty="0">
                <a:latin typeface="Comic Sans MS" pitchFamily="66" charset="0"/>
              </a:rPr>
              <a:t> </a:t>
            </a:r>
            <a:r>
              <a:rPr lang="en-US" sz="2200" dirty="0" err="1">
                <a:latin typeface="Comic Sans MS" pitchFamily="66" charset="0"/>
              </a:rPr>
              <a:t>historis</a:t>
            </a:r>
            <a:r>
              <a:rPr lang="en-US" sz="2200" dirty="0">
                <a:latin typeface="Comic Sans MS" pitchFamily="66" charset="0"/>
              </a:rPr>
              <a:t> </a:t>
            </a:r>
            <a:r>
              <a:rPr lang="en-US" sz="2200" dirty="0" err="1">
                <a:latin typeface="Comic Sans MS" pitchFamily="66" charset="0"/>
              </a:rPr>
              <a:t>memberikan</a:t>
            </a:r>
            <a:r>
              <a:rPr lang="en-US" sz="2200" dirty="0">
                <a:latin typeface="Comic Sans MS" pitchFamily="66" charset="0"/>
              </a:rPr>
              <a:t> </a:t>
            </a:r>
            <a:r>
              <a:rPr lang="en-US" sz="2200" dirty="0" err="1">
                <a:latin typeface="Comic Sans MS" pitchFamily="66" charset="0"/>
              </a:rPr>
              <a:t>pembanding</a:t>
            </a:r>
            <a:r>
              <a:rPr lang="en-US" sz="2200" dirty="0">
                <a:latin typeface="Comic Sans MS" pitchFamily="66" charset="0"/>
              </a:rPr>
              <a:t> </a:t>
            </a:r>
            <a:r>
              <a:rPr lang="en-US" sz="2200" dirty="0" err="1">
                <a:latin typeface="Comic Sans MS" pitchFamily="66" charset="0"/>
              </a:rPr>
              <a:t>andal</a:t>
            </a:r>
            <a:r>
              <a:rPr lang="en-US" sz="2200" dirty="0">
                <a:latin typeface="Comic Sans MS" pitchFamily="66" charset="0"/>
              </a:rPr>
              <a:t> </a:t>
            </a:r>
            <a:r>
              <a:rPr lang="en-US" sz="2200" dirty="0" err="1">
                <a:latin typeface="Comic Sans MS" pitchFamily="66" charset="0"/>
              </a:rPr>
              <a:t>untuk</a:t>
            </a:r>
            <a:r>
              <a:rPr lang="en-US" sz="2200" dirty="0">
                <a:latin typeface="Comic Sans MS" pitchFamily="66" charset="0"/>
              </a:rPr>
              <a:t> </a:t>
            </a:r>
            <a:r>
              <a:rPr lang="en-US" sz="2200" dirty="0" err="1">
                <a:latin typeface="Comic Sans MS" pitchFamily="66" charset="0"/>
              </a:rPr>
              <a:t>mengukur</a:t>
            </a:r>
            <a:r>
              <a:rPr lang="en-US" sz="2200" dirty="0">
                <a:latin typeface="Comic Sans MS" pitchFamily="66" charset="0"/>
              </a:rPr>
              <a:t> </a:t>
            </a:r>
            <a:r>
              <a:rPr lang="en-US" sz="2200" dirty="0" err="1">
                <a:latin typeface="Comic Sans MS" pitchFamily="66" charset="0"/>
              </a:rPr>
              <a:t>tren</a:t>
            </a:r>
            <a:r>
              <a:rPr lang="en-US" sz="2200" dirty="0">
                <a:latin typeface="Comic Sans MS" pitchFamily="66" charset="0"/>
              </a:rPr>
              <a:t> </a:t>
            </a:r>
            <a:r>
              <a:rPr lang="en-US" sz="2200" dirty="0" err="1">
                <a:latin typeface="Comic Sans MS" pitchFamily="66" charset="0"/>
              </a:rPr>
              <a:t>historis</a:t>
            </a:r>
            <a:r>
              <a:rPr lang="en-US" sz="2200" dirty="0">
                <a:latin typeface="Comic Sans MS" pitchFamily="66" charset="0"/>
              </a:rPr>
              <a:t>. </a:t>
            </a:r>
          </a:p>
          <a:p>
            <a:pPr marL="914400" lvl="1" indent="-457200" algn="l">
              <a:lnSpc>
                <a:spcPct val="110000"/>
              </a:lnSpc>
              <a:spcBef>
                <a:spcPct val="30000"/>
              </a:spcBef>
              <a:spcAft>
                <a:spcPct val="20000"/>
              </a:spcAft>
              <a:buSzPct val="80000"/>
              <a:buFontTx/>
              <a:buBlip>
                <a:blip r:embed="rId3"/>
              </a:buBlip>
            </a:pPr>
            <a:r>
              <a:rPr lang="en-US" sz="2200" dirty="0" err="1">
                <a:latin typeface="Comic Sans MS" pitchFamily="66" charset="0"/>
              </a:rPr>
              <a:t>Informasi</a:t>
            </a:r>
            <a:r>
              <a:rPr lang="en-US" sz="2200" dirty="0">
                <a:latin typeface="Comic Sans MS" pitchFamily="66" charset="0"/>
              </a:rPr>
              <a:t> </a:t>
            </a:r>
            <a:r>
              <a:rPr lang="en-US" sz="2200" dirty="0" err="1">
                <a:latin typeface="Comic Sans MS" pitchFamily="66" charset="0"/>
              </a:rPr>
              <a:t>nilai</a:t>
            </a:r>
            <a:r>
              <a:rPr lang="en-US" sz="2200" dirty="0">
                <a:latin typeface="Comic Sans MS" pitchFamily="66" charset="0"/>
              </a:rPr>
              <a:t> </a:t>
            </a:r>
            <a:r>
              <a:rPr lang="en-US" sz="2200" dirty="0" err="1">
                <a:latin typeface="Comic Sans MS" pitchFamily="66" charset="0"/>
              </a:rPr>
              <a:t>wajar</a:t>
            </a:r>
            <a:r>
              <a:rPr lang="en-US" sz="2200" dirty="0">
                <a:latin typeface="Comic Sans MS" pitchFamily="66" charset="0"/>
              </a:rPr>
              <a:t> </a:t>
            </a:r>
            <a:r>
              <a:rPr lang="en-US" sz="2200" dirty="0" err="1">
                <a:latin typeface="Comic Sans MS" pitchFamily="66" charset="0"/>
              </a:rPr>
              <a:t>dapat</a:t>
            </a:r>
            <a:r>
              <a:rPr lang="en-US" sz="2200" dirty="0">
                <a:latin typeface="Comic Sans MS" pitchFamily="66" charset="0"/>
              </a:rPr>
              <a:t> </a:t>
            </a:r>
            <a:r>
              <a:rPr lang="en-US" sz="2200" dirty="0" err="1">
                <a:latin typeface="Comic Sans MS" pitchFamily="66" charset="0"/>
              </a:rPr>
              <a:t>lebih</a:t>
            </a:r>
            <a:r>
              <a:rPr lang="en-US" sz="2200" dirty="0">
                <a:latin typeface="Comic Sans MS" pitchFamily="66" charset="0"/>
              </a:rPr>
              <a:t> </a:t>
            </a:r>
            <a:r>
              <a:rPr lang="en-US" sz="2200" dirty="0" err="1">
                <a:latin typeface="Comic Sans MS" pitchFamily="66" charset="0"/>
              </a:rPr>
              <a:t>berguna</a:t>
            </a:r>
            <a:r>
              <a:rPr lang="en-US" sz="2200" dirty="0">
                <a:latin typeface="Comic Sans MS" pitchFamily="66" charset="0"/>
              </a:rPr>
              <a:t>. </a:t>
            </a:r>
          </a:p>
          <a:p>
            <a:pPr marL="914400" lvl="1" indent="-457200" algn="l">
              <a:lnSpc>
                <a:spcPct val="110000"/>
              </a:lnSpc>
              <a:spcBef>
                <a:spcPct val="30000"/>
              </a:spcBef>
              <a:spcAft>
                <a:spcPct val="20000"/>
              </a:spcAft>
              <a:buSzPct val="80000"/>
              <a:buFontTx/>
              <a:buBlip>
                <a:blip r:embed="rId3"/>
              </a:buBlip>
            </a:pPr>
            <a:r>
              <a:rPr lang="en-US" sz="2200" dirty="0">
                <a:latin typeface="Comic Sans MS" pitchFamily="66" charset="0"/>
              </a:rPr>
              <a:t>FASB </a:t>
            </a:r>
            <a:r>
              <a:rPr lang="en-US" sz="2200" dirty="0" err="1">
                <a:latin typeface="Comic Sans MS" pitchFamily="66" charset="0"/>
              </a:rPr>
              <a:t>mengeluarkan</a:t>
            </a:r>
            <a:r>
              <a:rPr lang="en-US" sz="2200" dirty="0">
                <a:latin typeface="Comic Sans MS" pitchFamily="66" charset="0"/>
              </a:rPr>
              <a:t> SFAS 15X, “Fair Value Measurements (2005).”</a:t>
            </a:r>
          </a:p>
          <a:p>
            <a:pPr marL="914400" lvl="1" indent="-457200" algn="l">
              <a:lnSpc>
                <a:spcPct val="110000"/>
              </a:lnSpc>
              <a:spcBef>
                <a:spcPct val="30000"/>
              </a:spcBef>
              <a:spcAft>
                <a:spcPct val="20000"/>
              </a:spcAft>
              <a:buSzPct val="80000"/>
              <a:buFontTx/>
              <a:buBlip>
                <a:blip r:embed="rId3"/>
              </a:buBlip>
            </a:pPr>
            <a:r>
              <a:rPr lang="en-US" sz="2200" dirty="0" err="1">
                <a:latin typeface="Comic Sans MS" pitchFamily="66" charset="0"/>
              </a:rPr>
              <a:t>Pelaporan</a:t>
            </a:r>
            <a:r>
              <a:rPr lang="en-US" sz="2200" dirty="0">
                <a:latin typeface="Comic Sans MS" pitchFamily="66" charset="0"/>
              </a:rPr>
              <a:t> </a:t>
            </a:r>
            <a:r>
              <a:rPr lang="en-US" sz="2200" dirty="0" err="1">
                <a:latin typeface="Comic Sans MS" pitchFamily="66" charset="0"/>
              </a:rPr>
              <a:t>informasi</a:t>
            </a:r>
            <a:r>
              <a:rPr lang="en-US" sz="2200" dirty="0">
                <a:latin typeface="Comic Sans MS" pitchFamily="66" charset="0"/>
              </a:rPr>
              <a:t> </a:t>
            </a:r>
            <a:r>
              <a:rPr lang="en-US" sz="2200" dirty="0" err="1">
                <a:latin typeface="Comic Sans MS" pitchFamily="66" charset="0"/>
              </a:rPr>
              <a:t>nilai</a:t>
            </a:r>
            <a:r>
              <a:rPr lang="en-US" sz="2200" dirty="0">
                <a:latin typeface="Comic Sans MS" pitchFamily="66" charset="0"/>
              </a:rPr>
              <a:t> </a:t>
            </a:r>
            <a:r>
              <a:rPr lang="en-US" sz="2200" dirty="0" err="1">
                <a:latin typeface="Comic Sans MS" pitchFamily="66" charset="0"/>
              </a:rPr>
              <a:t>wajar</a:t>
            </a:r>
            <a:r>
              <a:rPr lang="en-US" sz="2200" dirty="0">
                <a:latin typeface="Comic Sans MS" pitchFamily="66" charset="0"/>
              </a:rPr>
              <a:t> </a:t>
            </a:r>
            <a:r>
              <a:rPr lang="en-US" sz="2200" dirty="0" err="1">
                <a:latin typeface="Comic Sans MS" pitchFamily="66" charset="0"/>
              </a:rPr>
              <a:t>meningkat</a:t>
            </a:r>
            <a:r>
              <a:rPr lang="en-US" sz="2200" dirty="0">
                <a:latin typeface="Comic Sans MS" pitchFamily="66" charset="0"/>
              </a:rPr>
              <a:t>.</a:t>
            </a:r>
          </a:p>
        </p:txBody>
      </p:sp>
      <p:sp>
        <p:nvSpPr>
          <p:cNvPr id="283651" name="Rectangle 3"/>
          <p:cNvSpPr>
            <a:spLocks noGrp="1" noChangeArrowheads="1"/>
          </p:cNvSpPr>
          <p:nvPr>
            <p:ph type="title"/>
          </p:nvPr>
        </p:nvSpPr>
        <p:spPr>
          <a:xfrm>
            <a:off x="457200" y="457200"/>
            <a:ext cx="8229600" cy="560388"/>
          </a:xfrm>
          <a:solidFill>
            <a:srgbClr val="005B88"/>
          </a:solidFill>
          <a:ln cap="flat"/>
        </p:spPr>
        <p:txBody>
          <a:bodyPr/>
          <a:lstStyle/>
          <a:p>
            <a:pPr marL="109538" algn="ctr">
              <a:defRPr/>
            </a:pPr>
            <a:r>
              <a:rPr lang="en-US" sz="3000" i="1" dirty="0" smtClean="0">
                <a:solidFill>
                  <a:schemeClr val="accent4">
                    <a:lumMod val="20000"/>
                    <a:lumOff val="80000"/>
                  </a:schemeClr>
                </a:solidFill>
                <a:latin typeface="Comic Sans MS" pitchFamily="66" charset="0"/>
              </a:rPr>
              <a:t>Tingkat </a:t>
            </a:r>
            <a:r>
              <a:rPr lang="en-US" sz="3000" i="1" dirty="0" err="1" smtClean="0">
                <a:solidFill>
                  <a:schemeClr val="accent4">
                    <a:lumMod val="20000"/>
                    <a:lumOff val="80000"/>
                  </a:schemeClr>
                </a:solidFill>
                <a:latin typeface="Comic Sans MS" pitchFamily="66" charset="0"/>
              </a:rPr>
              <a:t>Ketiga</a:t>
            </a:r>
            <a:r>
              <a:rPr lang="en-US" sz="3000" i="1" dirty="0" smtClean="0">
                <a:solidFill>
                  <a:schemeClr val="accent4">
                    <a:lumMod val="20000"/>
                    <a:lumOff val="80000"/>
                  </a:schemeClr>
                </a:solidFill>
                <a:latin typeface="Comic Sans MS" pitchFamily="66" charset="0"/>
              </a:rPr>
              <a:t>: </a:t>
            </a:r>
            <a:r>
              <a:rPr lang="en-US" sz="3000" i="1" dirty="0" err="1" smtClean="0">
                <a:solidFill>
                  <a:schemeClr val="accent4">
                    <a:lumMod val="20000"/>
                    <a:lumOff val="80000"/>
                  </a:schemeClr>
                </a:solidFill>
                <a:latin typeface="Comic Sans MS" pitchFamily="66" charset="0"/>
              </a:rPr>
              <a:t>Prinsip-prinsip</a:t>
            </a:r>
            <a:endParaRPr lang="en-US" sz="3000" i="1" dirty="0" smtClean="0">
              <a:solidFill>
                <a:schemeClr val="accent4">
                  <a:lumMod val="20000"/>
                  <a:lumOff val="80000"/>
                </a:schemeClr>
              </a:solidFill>
              <a:latin typeface="Comic Sans MS" pitchFamily="66" charset="0"/>
            </a:endParaRPr>
          </a:p>
        </p:txBody>
      </p:sp>
      <p:sp>
        <p:nvSpPr>
          <p:cNvPr id="283652" name="Text Box 4"/>
          <p:cNvSpPr txBox="1">
            <a:spLocks noChangeArrowheads="1"/>
          </p:cNvSpPr>
          <p:nvPr/>
        </p:nvSpPr>
        <p:spPr bwMode="auto">
          <a:xfrm>
            <a:off x="1219200" y="6369050"/>
            <a:ext cx="7772400" cy="336550"/>
          </a:xfrm>
          <a:prstGeom prst="rect">
            <a:avLst/>
          </a:prstGeom>
          <a:solidFill>
            <a:schemeClr val="bg1"/>
          </a:solidFill>
          <a:ln w="19050">
            <a:noFill/>
            <a:miter lim="800000"/>
            <a:headEnd/>
            <a:tailEnd/>
          </a:ln>
          <a:effectLst/>
        </p:spPr>
        <p:txBody>
          <a:bodyPr>
            <a:spAutoFit/>
          </a:bodyPr>
          <a:lstStyle/>
          <a:p>
            <a:pPr marL="457200" indent="-457200" algn="r">
              <a:spcBef>
                <a:spcPct val="50000"/>
              </a:spcBef>
              <a:defRPr/>
            </a:pPr>
            <a:r>
              <a:rPr lang="en-US" sz="1600" b="1" i="1">
                <a:solidFill>
                  <a:schemeClr val="bg2"/>
                </a:solidFill>
                <a:effectLst>
                  <a:outerShdw blurRad="38100" dist="38100" dir="2700000" algn="tl">
                    <a:srgbClr val="C0C0C0"/>
                  </a:outerShdw>
                </a:effectLst>
                <a:latin typeface="Comic Sans MS" pitchFamily="66" charset="0"/>
              </a:rPr>
              <a:t>LO 7  Explain the application of the basic principles of accounting.</a:t>
            </a: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533400" y="1371600"/>
            <a:ext cx="8458200" cy="3527425"/>
          </a:xfrm>
          <a:prstGeom prst="rect">
            <a:avLst/>
          </a:prstGeom>
          <a:noFill/>
          <a:ln w="28575" cap="sq">
            <a:noFill/>
            <a:miter lim="800000"/>
            <a:headEnd type="none" w="sm" len="sm"/>
            <a:tailEnd type="none" w="sm" len="sm"/>
          </a:ln>
        </p:spPr>
        <p:txBody>
          <a:bodyPr>
            <a:spAutoFit/>
          </a:bodyPr>
          <a:lstStyle/>
          <a:p>
            <a:pPr marL="111125" algn="l">
              <a:lnSpc>
                <a:spcPct val="110000"/>
              </a:lnSpc>
              <a:spcBef>
                <a:spcPct val="30000"/>
              </a:spcBef>
              <a:spcAft>
                <a:spcPct val="20000"/>
              </a:spcAft>
              <a:buSzPct val="80000"/>
            </a:pPr>
            <a:r>
              <a:rPr lang="en-US" sz="2600" b="1" dirty="0" err="1">
                <a:solidFill>
                  <a:srgbClr val="800000"/>
                </a:solidFill>
                <a:latin typeface="Comic Sans MS" pitchFamily="66" charset="0"/>
              </a:rPr>
              <a:t>Pengakuan</a:t>
            </a:r>
            <a:r>
              <a:rPr lang="en-US" sz="2600" b="1" dirty="0">
                <a:solidFill>
                  <a:srgbClr val="800000"/>
                </a:solidFill>
                <a:latin typeface="Comic Sans MS" pitchFamily="66" charset="0"/>
              </a:rPr>
              <a:t> </a:t>
            </a:r>
            <a:r>
              <a:rPr lang="en-US" sz="2600" b="1" dirty="0" err="1">
                <a:solidFill>
                  <a:srgbClr val="800000"/>
                </a:solidFill>
                <a:latin typeface="Comic Sans MS" pitchFamily="66" charset="0"/>
              </a:rPr>
              <a:t>Pendapatan</a:t>
            </a:r>
            <a:r>
              <a:rPr lang="en-US" sz="2600" b="1" dirty="0">
                <a:solidFill>
                  <a:srgbClr val="800000"/>
                </a:solidFill>
                <a:latin typeface="Comic Sans MS" pitchFamily="66" charset="0"/>
              </a:rPr>
              <a:t> </a:t>
            </a:r>
            <a:r>
              <a:rPr lang="en-US" dirty="0">
                <a:latin typeface="Comic Sans MS" pitchFamily="66" charset="0"/>
              </a:rPr>
              <a:t>– </a:t>
            </a:r>
            <a:r>
              <a:rPr lang="en-US" dirty="0" err="1">
                <a:latin typeface="Comic Sans MS" pitchFamily="66" charset="0"/>
              </a:rPr>
              <a:t>pada</a:t>
            </a:r>
            <a:r>
              <a:rPr lang="en-US" dirty="0">
                <a:latin typeface="Comic Sans MS" pitchFamily="66" charset="0"/>
              </a:rPr>
              <a:t> </a:t>
            </a:r>
            <a:r>
              <a:rPr lang="en-US" dirty="0" err="1">
                <a:latin typeface="Comic Sans MS" pitchFamily="66" charset="0"/>
              </a:rPr>
              <a:t>umumnya</a:t>
            </a:r>
            <a:r>
              <a:rPr lang="en-US" dirty="0">
                <a:latin typeface="Comic Sans MS" pitchFamily="66" charset="0"/>
              </a:rPr>
              <a:t> </a:t>
            </a:r>
            <a:r>
              <a:rPr lang="en-US" dirty="0" err="1">
                <a:latin typeface="Comic Sans MS" pitchFamily="66" charset="0"/>
              </a:rPr>
              <a:t>terjadi</a:t>
            </a:r>
            <a:r>
              <a:rPr lang="en-US" dirty="0">
                <a:latin typeface="Comic Sans MS" pitchFamily="66" charset="0"/>
              </a:rPr>
              <a:t> (1) </a:t>
            </a:r>
            <a:r>
              <a:rPr lang="en-US" dirty="0" err="1">
                <a:latin typeface="Comic Sans MS" pitchFamily="66" charset="0"/>
              </a:rPr>
              <a:t>ketika</a:t>
            </a:r>
            <a:r>
              <a:rPr lang="en-US" dirty="0">
                <a:latin typeface="Comic Sans MS" pitchFamily="66" charset="0"/>
              </a:rPr>
              <a:t> </a:t>
            </a:r>
            <a:r>
              <a:rPr lang="en-US" dirty="0" err="1">
                <a:latin typeface="Comic Sans MS" pitchFamily="66" charset="0"/>
              </a:rPr>
              <a:t>direalisasikan</a:t>
            </a:r>
            <a:r>
              <a:rPr lang="en-US" dirty="0">
                <a:latin typeface="Comic Sans MS" pitchFamily="66" charset="0"/>
              </a:rPr>
              <a:t> </a:t>
            </a:r>
            <a:r>
              <a:rPr lang="en-US" dirty="0" err="1">
                <a:latin typeface="Comic Sans MS" pitchFamily="66" charset="0"/>
              </a:rPr>
              <a:t>atau</a:t>
            </a:r>
            <a:r>
              <a:rPr lang="en-US" dirty="0">
                <a:latin typeface="Comic Sans MS" pitchFamily="66" charset="0"/>
              </a:rPr>
              <a:t> </a:t>
            </a:r>
            <a:r>
              <a:rPr lang="en-US" dirty="0" err="1">
                <a:latin typeface="Comic Sans MS" pitchFamily="66" charset="0"/>
              </a:rPr>
              <a:t>dapat</a:t>
            </a:r>
            <a:r>
              <a:rPr lang="en-US" dirty="0">
                <a:latin typeface="Comic Sans MS" pitchFamily="66" charset="0"/>
              </a:rPr>
              <a:t> </a:t>
            </a:r>
            <a:r>
              <a:rPr lang="en-US" dirty="0" err="1">
                <a:latin typeface="Comic Sans MS" pitchFamily="66" charset="0"/>
              </a:rPr>
              <a:t>direalisasikan</a:t>
            </a:r>
            <a:r>
              <a:rPr lang="en-US" dirty="0">
                <a:latin typeface="Comic Sans MS" pitchFamily="66" charset="0"/>
              </a:rPr>
              <a:t> </a:t>
            </a:r>
            <a:r>
              <a:rPr lang="en-US" dirty="0" err="1">
                <a:latin typeface="Comic Sans MS" pitchFamily="66" charset="0"/>
              </a:rPr>
              <a:t>dan</a:t>
            </a:r>
            <a:r>
              <a:rPr lang="en-US" dirty="0">
                <a:latin typeface="Comic Sans MS" pitchFamily="66" charset="0"/>
              </a:rPr>
              <a:t> (2) </a:t>
            </a:r>
            <a:r>
              <a:rPr lang="en-US" dirty="0" err="1">
                <a:latin typeface="Comic Sans MS" pitchFamily="66" charset="0"/>
              </a:rPr>
              <a:t>ketika</a:t>
            </a:r>
            <a:r>
              <a:rPr lang="en-US" dirty="0">
                <a:latin typeface="Comic Sans MS" pitchFamily="66" charset="0"/>
              </a:rPr>
              <a:t> </a:t>
            </a:r>
            <a:r>
              <a:rPr lang="en-US" dirty="0" err="1">
                <a:latin typeface="Comic Sans MS" pitchFamily="66" charset="0"/>
              </a:rPr>
              <a:t>dihasilkan</a:t>
            </a:r>
            <a:r>
              <a:rPr lang="en-US" dirty="0">
                <a:latin typeface="Comic Sans MS" pitchFamily="66" charset="0"/>
              </a:rPr>
              <a:t>.</a:t>
            </a:r>
          </a:p>
          <a:p>
            <a:pPr marL="111125" algn="l">
              <a:lnSpc>
                <a:spcPct val="110000"/>
              </a:lnSpc>
              <a:spcBef>
                <a:spcPct val="30000"/>
              </a:spcBef>
              <a:spcAft>
                <a:spcPct val="20000"/>
              </a:spcAft>
              <a:buSzPct val="80000"/>
            </a:pPr>
            <a:r>
              <a:rPr lang="en-US" dirty="0" err="1">
                <a:latin typeface="Comic Sans MS" pitchFamily="66" charset="0"/>
              </a:rPr>
              <a:t>Pengecualian</a:t>
            </a:r>
            <a:r>
              <a:rPr lang="en-US" dirty="0">
                <a:latin typeface="Comic Sans MS" pitchFamily="66" charset="0"/>
              </a:rPr>
              <a:t>:</a:t>
            </a:r>
          </a:p>
          <a:p>
            <a:pPr marL="914400" lvl="1" indent="-457200" algn="l">
              <a:lnSpc>
                <a:spcPct val="110000"/>
              </a:lnSpc>
              <a:spcBef>
                <a:spcPct val="30000"/>
              </a:spcBef>
              <a:spcAft>
                <a:spcPct val="20000"/>
              </a:spcAft>
              <a:buSzPct val="80000"/>
              <a:buFontTx/>
              <a:buBlip>
                <a:blip r:embed="rId3"/>
              </a:buBlip>
            </a:pPr>
            <a:r>
              <a:rPr lang="en-US" sz="2200" dirty="0" err="1">
                <a:latin typeface="Comic Sans MS" pitchFamily="66" charset="0"/>
              </a:rPr>
              <a:t>Selama</a:t>
            </a:r>
            <a:r>
              <a:rPr lang="en-US" sz="2200" dirty="0">
                <a:latin typeface="Comic Sans MS" pitchFamily="66" charset="0"/>
              </a:rPr>
              <a:t> </a:t>
            </a:r>
            <a:r>
              <a:rPr lang="en-US" sz="2200" dirty="0" err="1">
                <a:latin typeface="Comic Sans MS" pitchFamily="66" charset="0"/>
              </a:rPr>
              <a:t>Produksi</a:t>
            </a:r>
            <a:r>
              <a:rPr lang="en-US" sz="2200" dirty="0">
                <a:latin typeface="Comic Sans MS" pitchFamily="66" charset="0"/>
              </a:rPr>
              <a:t>.</a:t>
            </a:r>
          </a:p>
          <a:p>
            <a:pPr marL="914400" lvl="1" indent="-457200" algn="l">
              <a:lnSpc>
                <a:spcPct val="110000"/>
              </a:lnSpc>
              <a:spcBef>
                <a:spcPct val="30000"/>
              </a:spcBef>
              <a:spcAft>
                <a:spcPct val="20000"/>
              </a:spcAft>
              <a:buSzPct val="80000"/>
              <a:buFontTx/>
              <a:buBlip>
                <a:blip r:embed="rId3"/>
              </a:buBlip>
            </a:pPr>
            <a:r>
              <a:rPr lang="en-US" sz="2200" dirty="0" err="1">
                <a:latin typeface="Comic Sans MS" pitchFamily="66" charset="0"/>
              </a:rPr>
              <a:t>Akhir</a:t>
            </a:r>
            <a:r>
              <a:rPr lang="en-US" sz="2200" dirty="0">
                <a:latin typeface="Comic Sans MS" pitchFamily="66" charset="0"/>
              </a:rPr>
              <a:t> </a:t>
            </a:r>
            <a:r>
              <a:rPr lang="en-US" sz="2200" dirty="0" err="1">
                <a:latin typeface="Comic Sans MS" pitchFamily="66" charset="0"/>
              </a:rPr>
              <a:t>Produksi</a:t>
            </a:r>
            <a:r>
              <a:rPr lang="en-US" sz="2200" dirty="0">
                <a:latin typeface="Comic Sans MS" pitchFamily="66" charset="0"/>
              </a:rPr>
              <a:t>.</a:t>
            </a:r>
          </a:p>
          <a:p>
            <a:pPr marL="914400" lvl="1" indent="-457200" algn="l">
              <a:lnSpc>
                <a:spcPct val="110000"/>
              </a:lnSpc>
              <a:spcBef>
                <a:spcPct val="30000"/>
              </a:spcBef>
              <a:spcAft>
                <a:spcPct val="20000"/>
              </a:spcAft>
              <a:buSzPct val="80000"/>
              <a:buFontTx/>
              <a:buBlip>
                <a:blip r:embed="rId3"/>
              </a:buBlip>
            </a:pPr>
            <a:r>
              <a:rPr lang="en-US" sz="2200" dirty="0" err="1">
                <a:latin typeface="Comic Sans MS" pitchFamily="66" charset="0"/>
              </a:rPr>
              <a:t>Tergantung</a:t>
            </a:r>
            <a:r>
              <a:rPr lang="en-US" sz="2200" dirty="0">
                <a:latin typeface="Comic Sans MS" pitchFamily="66" charset="0"/>
              </a:rPr>
              <a:t> </a:t>
            </a:r>
            <a:r>
              <a:rPr lang="en-US" sz="2200" dirty="0" err="1">
                <a:latin typeface="Comic Sans MS" pitchFamily="66" charset="0"/>
              </a:rPr>
              <a:t>penerimaan</a:t>
            </a:r>
            <a:r>
              <a:rPr lang="en-US" sz="2200" dirty="0">
                <a:latin typeface="Comic Sans MS" pitchFamily="66" charset="0"/>
              </a:rPr>
              <a:t> </a:t>
            </a:r>
            <a:r>
              <a:rPr lang="en-US" sz="2200" dirty="0" err="1">
                <a:latin typeface="Comic Sans MS" pitchFamily="66" charset="0"/>
              </a:rPr>
              <a:t>kas</a:t>
            </a:r>
            <a:r>
              <a:rPr lang="en-US" sz="2200" dirty="0">
                <a:latin typeface="Comic Sans MS" pitchFamily="66" charset="0"/>
              </a:rPr>
              <a:t>.</a:t>
            </a:r>
          </a:p>
        </p:txBody>
      </p:sp>
      <p:sp>
        <p:nvSpPr>
          <p:cNvPr id="285699" name="Rectangle 3"/>
          <p:cNvSpPr>
            <a:spLocks noGrp="1" noChangeArrowheads="1"/>
          </p:cNvSpPr>
          <p:nvPr>
            <p:ph type="title"/>
          </p:nvPr>
        </p:nvSpPr>
        <p:spPr>
          <a:xfrm>
            <a:off x="457200" y="457200"/>
            <a:ext cx="8229600" cy="560388"/>
          </a:xfrm>
          <a:solidFill>
            <a:srgbClr val="005B88"/>
          </a:solidFill>
          <a:ln cap="flat"/>
        </p:spPr>
        <p:txBody>
          <a:bodyPr/>
          <a:lstStyle/>
          <a:p>
            <a:pPr marL="109538" algn="ctr">
              <a:defRPr/>
            </a:pPr>
            <a:r>
              <a:rPr lang="en-US" sz="3000" i="1" dirty="0" smtClean="0">
                <a:solidFill>
                  <a:schemeClr val="accent4">
                    <a:lumMod val="20000"/>
                    <a:lumOff val="80000"/>
                  </a:schemeClr>
                </a:solidFill>
                <a:latin typeface="Comic Sans MS" pitchFamily="66" charset="0"/>
              </a:rPr>
              <a:t>Tingkat </a:t>
            </a:r>
            <a:r>
              <a:rPr lang="en-US" sz="3000" i="1" dirty="0" err="1" smtClean="0">
                <a:solidFill>
                  <a:schemeClr val="accent4">
                    <a:lumMod val="20000"/>
                    <a:lumOff val="80000"/>
                  </a:schemeClr>
                </a:solidFill>
                <a:latin typeface="Comic Sans MS" pitchFamily="66" charset="0"/>
              </a:rPr>
              <a:t>Ketiga</a:t>
            </a:r>
            <a:r>
              <a:rPr lang="en-US" sz="3000" i="1" dirty="0" smtClean="0">
                <a:solidFill>
                  <a:schemeClr val="accent4">
                    <a:lumMod val="20000"/>
                    <a:lumOff val="80000"/>
                  </a:schemeClr>
                </a:solidFill>
                <a:latin typeface="Comic Sans MS" pitchFamily="66" charset="0"/>
              </a:rPr>
              <a:t>: </a:t>
            </a:r>
            <a:r>
              <a:rPr lang="en-US" sz="3000" i="1" dirty="0" err="1" smtClean="0">
                <a:solidFill>
                  <a:schemeClr val="accent4">
                    <a:lumMod val="20000"/>
                    <a:lumOff val="80000"/>
                  </a:schemeClr>
                </a:solidFill>
                <a:latin typeface="Comic Sans MS" pitchFamily="66" charset="0"/>
              </a:rPr>
              <a:t>Prinsip-prinsip</a:t>
            </a:r>
            <a:endParaRPr lang="en-US" sz="3000" i="1" dirty="0" smtClean="0">
              <a:solidFill>
                <a:schemeClr val="accent4">
                  <a:lumMod val="20000"/>
                  <a:lumOff val="80000"/>
                </a:schemeClr>
              </a:solidFill>
              <a:latin typeface="Comic Sans MS" pitchFamily="66" charset="0"/>
            </a:endParaRPr>
          </a:p>
        </p:txBody>
      </p:sp>
      <p:sp>
        <p:nvSpPr>
          <p:cNvPr id="285700" name="Text Box 4"/>
          <p:cNvSpPr txBox="1">
            <a:spLocks noChangeArrowheads="1"/>
          </p:cNvSpPr>
          <p:nvPr/>
        </p:nvSpPr>
        <p:spPr bwMode="auto">
          <a:xfrm>
            <a:off x="1219200" y="6369050"/>
            <a:ext cx="7772400" cy="336550"/>
          </a:xfrm>
          <a:prstGeom prst="rect">
            <a:avLst/>
          </a:prstGeom>
          <a:solidFill>
            <a:schemeClr val="bg1"/>
          </a:solidFill>
          <a:ln w="19050">
            <a:noFill/>
            <a:miter lim="800000"/>
            <a:headEnd/>
            <a:tailEnd/>
          </a:ln>
          <a:effectLst/>
        </p:spPr>
        <p:txBody>
          <a:bodyPr>
            <a:spAutoFit/>
          </a:bodyPr>
          <a:lstStyle/>
          <a:p>
            <a:pPr marL="457200" indent="-457200" algn="r">
              <a:spcBef>
                <a:spcPct val="50000"/>
              </a:spcBef>
              <a:defRPr/>
            </a:pPr>
            <a:r>
              <a:rPr lang="en-US" sz="1600" b="1" i="1">
                <a:solidFill>
                  <a:schemeClr val="bg2"/>
                </a:solidFill>
                <a:effectLst>
                  <a:outerShdw blurRad="38100" dist="38100" dir="2700000" algn="tl">
                    <a:srgbClr val="C0C0C0"/>
                  </a:outerShdw>
                </a:effectLst>
                <a:latin typeface="Comic Sans MS" pitchFamily="66" charset="0"/>
              </a:rPr>
              <a:t>LO 7  Explain the application of the basic principles of accounting.</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533400" y="1371600"/>
            <a:ext cx="8001000" cy="1733550"/>
          </a:xfrm>
          <a:prstGeom prst="rect">
            <a:avLst/>
          </a:prstGeom>
          <a:noFill/>
          <a:ln w="28575" cap="sq">
            <a:noFill/>
            <a:miter lim="800000"/>
            <a:headEnd type="none" w="sm" len="sm"/>
            <a:tailEnd type="none" w="sm" len="sm"/>
          </a:ln>
        </p:spPr>
        <p:txBody>
          <a:bodyPr>
            <a:spAutoFit/>
          </a:bodyPr>
          <a:lstStyle/>
          <a:p>
            <a:pPr marL="111125" algn="l">
              <a:lnSpc>
                <a:spcPct val="110000"/>
              </a:lnSpc>
              <a:spcBef>
                <a:spcPct val="30000"/>
              </a:spcBef>
              <a:spcAft>
                <a:spcPct val="20000"/>
              </a:spcAft>
              <a:buSzPct val="80000"/>
            </a:pPr>
            <a:r>
              <a:rPr lang="en-US" sz="2600" b="1">
                <a:solidFill>
                  <a:srgbClr val="800000"/>
                </a:solidFill>
                <a:latin typeface="Comic Sans MS" pitchFamily="66" charset="0"/>
              </a:rPr>
              <a:t>Penandingan </a:t>
            </a:r>
            <a:r>
              <a:rPr lang="en-US">
                <a:latin typeface="Comic Sans MS" pitchFamily="66" charset="0"/>
              </a:rPr>
              <a:t>- usaha (beban) ditandingkan dengan pencapaian (pendapatan) sepanjang hal ini rasional dan dapat diterapkan. “Biarkan beban mengikuti pendapatan.” </a:t>
            </a:r>
          </a:p>
        </p:txBody>
      </p:sp>
      <p:sp>
        <p:nvSpPr>
          <p:cNvPr id="287747" name="Rectangle 3"/>
          <p:cNvSpPr>
            <a:spLocks noGrp="1" noChangeArrowheads="1"/>
          </p:cNvSpPr>
          <p:nvPr>
            <p:ph type="title"/>
          </p:nvPr>
        </p:nvSpPr>
        <p:spPr>
          <a:xfrm>
            <a:off x="457200" y="457200"/>
            <a:ext cx="8229600" cy="560388"/>
          </a:xfrm>
          <a:solidFill>
            <a:srgbClr val="005B88"/>
          </a:solidFill>
          <a:ln cap="flat"/>
        </p:spPr>
        <p:txBody>
          <a:bodyPr/>
          <a:lstStyle/>
          <a:p>
            <a:pPr marL="109538" algn="ctr">
              <a:defRPr/>
            </a:pPr>
            <a:r>
              <a:rPr lang="en-US" sz="3000" i="1" dirty="0" smtClean="0">
                <a:solidFill>
                  <a:schemeClr val="accent4">
                    <a:lumMod val="20000"/>
                    <a:lumOff val="80000"/>
                  </a:schemeClr>
                </a:solidFill>
                <a:latin typeface="Comic Sans MS" pitchFamily="66" charset="0"/>
              </a:rPr>
              <a:t>Tingkat </a:t>
            </a:r>
            <a:r>
              <a:rPr lang="en-US" sz="3000" i="1" dirty="0" err="1" smtClean="0">
                <a:solidFill>
                  <a:schemeClr val="accent4">
                    <a:lumMod val="20000"/>
                    <a:lumOff val="80000"/>
                  </a:schemeClr>
                </a:solidFill>
                <a:latin typeface="Comic Sans MS" pitchFamily="66" charset="0"/>
              </a:rPr>
              <a:t>Ketiga</a:t>
            </a:r>
            <a:r>
              <a:rPr lang="en-US" sz="3000" i="1" dirty="0" smtClean="0">
                <a:solidFill>
                  <a:schemeClr val="accent4">
                    <a:lumMod val="20000"/>
                    <a:lumOff val="80000"/>
                  </a:schemeClr>
                </a:solidFill>
                <a:latin typeface="Comic Sans MS" pitchFamily="66" charset="0"/>
              </a:rPr>
              <a:t>: </a:t>
            </a:r>
            <a:r>
              <a:rPr lang="en-US" sz="3000" i="1" dirty="0" err="1" smtClean="0">
                <a:solidFill>
                  <a:schemeClr val="accent4">
                    <a:lumMod val="20000"/>
                    <a:lumOff val="80000"/>
                  </a:schemeClr>
                </a:solidFill>
                <a:latin typeface="Comic Sans MS" pitchFamily="66" charset="0"/>
              </a:rPr>
              <a:t>Prinsip-prinsip</a:t>
            </a:r>
            <a:endParaRPr lang="en-US" sz="3000" i="1" dirty="0" smtClean="0">
              <a:solidFill>
                <a:schemeClr val="accent4">
                  <a:lumMod val="20000"/>
                  <a:lumOff val="80000"/>
                </a:schemeClr>
              </a:solidFill>
              <a:latin typeface="Comic Sans MS" pitchFamily="66" charset="0"/>
            </a:endParaRPr>
          </a:p>
        </p:txBody>
      </p:sp>
      <p:sp>
        <p:nvSpPr>
          <p:cNvPr id="287748" name="Text Box 4"/>
          <p:cNvSpPr txBox="1">
            <a:spLocks noChangeArrowheads="1"/>
          </p:cNvSpPr>
          <p:nvPr/>
        </p:nvSpPr>
        <p:spPr bwMode="auto">
          <a:xfrm>
            <a:off x="1219200" y="6369050"/>
            <a:ext cx="7772400" cy="336550"/>
          </a:xfrm>
          <a:prstGeom prst="rect">
            <a:avLst/>
          </a:prstGeom>
          <a:solidFill>
            <a:schemeClr val="bg1"/>
          </a:solidFill>
          <a:ln w="19050">
            <a:noFill/>
            <a:miter lim="800000"/>
            <a:headEnd/>
            <a:tailEnd/>
          </a:ln>
          <a:effectLst/>
        </p:spPr>
        <p:txBody>
          <a:bodyPr>
            <a:spAutoFit/>
          </a:bodyPr>
          <a:lstStyle/>
          <a:p>
            <a:pPr marL="457200" indent="-457200" algn="r">
              <a:spcBef>
                <a:spcPct val="50000"/>
              </a:spcBef>
              <a:defRPr/>
            </a:pPr>
            <a:r>
              <a:rPr lang="en-US" sz="1600" b="1" i="1">
                <a:solidFill>
                  <a:schemeClr val="bg2"/>
                </a:solidFill>
                <a:effectLst>
                  <a:outerShdw blurRad="38100" dist="38100" dir="2700000" algn="tl">
                    <a:srgbClr val="C0C0C0"/>
                  </a:outerShdw>
                </a:effectLst>
                <a:latin typeface="Comic Sans MS" pitchFamily="66" charset="0"/>
              </a:rPr>
              <a:t>LO 7  Explain the application of the basic principles of accounting.</a:t>
            </a:r>
          </a:p>
        </p:txBody>
      </p:sp>
      <p:sp>
        <p:nvSpPr>
          <p:cNvPr id="35845" name="Text Box 7"/>
          <p:cNvSpPr txBox="1">
            <a:spLocks noChangeArrowheads="1"/>
          </p:cNvSpPr>
          <p:nvPr/>
        </p:nvSpPr>
        <p:spPr bwMode="auto">
          <a:xfrm>
            <a:off x="533400" y="4873625"/>
            <a:ext cx="2438400" cy="460375"/>
          </a:xfrm>
          <a:prstGeom prst="rect">
            <a:avLst/>
          </a:prstGeom>
          <a:noFill/>
          <a:ln w="28575" cap="sq">
            <a:noFill/>
            <a:miter lim="800000"/>
            <a:headEnd type="none" w="sm" len="sm"/>
            <a:tailEnd type="none" w="sm" len="sm"/>
          </a:ln>
        </p:spPr>
        <p:txBody>
          <a:bodyPr>
            <a:spAutoFit/>
          </a:bodyPr>
          <a:lstStyle/>
          <a:p>
            <a:pPr marL="111125" algn="l">
              <a:lnSpc>
                <a:spcPct val="110000"/>
              </a:lnSpc>
              <a:spcBef>
                <a:spcPct val="30000"/>
              </a:spcBef>
              <a:spcAft>
                <a:spcPct val="20000"/>
              </a:spcAft>
              <a:buSzPct val="80000"/>
            </a:pPr>
            <a:endParaRPr lang="id-ID" sz="2200">
              <a:latin typeface="Comic Sans MS" pitchFamily="66" charset="0"/>
            </a:endParaRPr>
          </a:p>
        </p:txBody>
      </p:sp>
      <p:pic>
        <p:nvPicPr>
          <p:cNvPr id="35846" name="Picture 11"/>
          <p:cNvPicPr>
            <a:picLocks noChangeAspect="1" noChangeArrowheads="1"/>
          </p:cNvPicPr>
          <p:nvPr/>
        </p:nvPicPr>
        <p:blipFill>
          <a:blip r:embed="rId3" cstate="print"/>
          <a:srcRect/>
          <a:stretch>
            <a:fillRect/>
          </a:stretch>
        </p:blipFill>
        <p:spPr bwMode="auto">
          <a:xfrm>
            <a:off x="304800" y="3340100"/>
            <a:ext cx="8634413" cy="2073275"/>
          </a:xfrm>
          <a:prstGeom prst="rect">
            <a:avLst/>
          </a:prstGeom>
          <a:noFill/>
          <a:ln w="12700" cap="sq">
            <a:noFill/>
            <a:miter lim="800000"/>
            <a:headEnd type="none" w="sm" len="sm"/>
            <a:tailEnd type="none" w="sm" len="sm"/>
          </a:ln>
        </p:spPr>
      </p:pic>
      <p:sp>
        <p:nvSpPr>
          <p:cNvPr id="287756" name="Text Box 12"/>
          <p:cNvSpPr txBox="1">
            <a:spLocks noChangeArrowheads="1"/>
          </p:cNvSpPr>
          <p:nvPr/>
        </p:nvSpPr>
        <p:spPr bwMode="auto">
          <a:xfrm>
            <a:off x="6248400" y="5092700"/>
            <a:ext cx="2438400" cy="546100"/>
          </a:xfrm>
          <a:prstGeom prst="rect">
            <a:avLst/>
          </a:prstGeom>
          <a:solidFill>
            <a:schemeClr val="bg1"/>
          </a:solidFill>
          <a:ln w="28575">
            <a:solidFill>
              <a:srgbClr val="800000"/>
            </a:solidFill>
            <a:miter lim="800000"/>
            <a:headEnd/>
            <a:tailEnd/>
          </a:ln>
          <a:effectLst/>
        </p:spPr>
        <p:txBody>
          <a:bodyPr>
            <a:spAutoFit/>
          </a:bodyPr>
          <a:lstStyle/>
          <a:p>
            <a:pPr algn="l">
              <a:spcBef>
                <a:spcPct val="50000"/>
              </a:spcBef>
              <a:defRPr/>
            </a:pPr>
            <a:r>
              <a:rPr lang="en-US" sz="1400">
                <a:solidFill>
                  <a:srgbClr val="000066"/>
                </a:solidFill>
                <a:effectLst>
                  <a:outerShdw blurRad="38100" dist="38100" dir="2700000" algn="tl">
                    <a:srgbClr val="C0C0C0"/>
                  </a:outerShdw>
                </a:effectLst>
                <a:latin typeface="Comic Sans MS" pitchFamily="66" charset="0"/>
              </a:rPr>
              <a:t>Ilustrasi 2-4</a:t>
            </a:r>
            <a:r>
              <a:rPr lang="en-US" sz="1400">
                <a:latin typeface="Comic Sans MS" pitchFamily="66" charset="0"/>
              </a:rPr>
              <a:t>     </a:t>
            </a:r>
            <a:r>
              <a:rPr lang="en-US" sz="1400">
                <a:solidFill>
                  <a:srgbClr val="000000"/>
                </a:solidFill>
                <a:latin typeface="Comic Sans MS" pitchFamily="66" charset="0"/>
              </a:rPr>
              <a:t>Pengakuan Beban</a:t>
            </a: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533400" y="1371600"/>
            <a:ext cx="8458200" cy="3527425"/>
          </a:xfrm>
          <a:prstGeom prst="rect">
            <a:avLst/>
          </a:prstGeom>
          <a:noFill/>
          <a:ln w="28575" cap="sq">
            <a:noFill/>
            <a:miter lim="800000"/>
            <a:headEnd type="none" w="sm" len="sm"/>
            <a:tailEnd type="none" w="sm" len="sm"/>
          </a:ln>
        </p:spPr>
        <p:txBody>
          <a:bodyPr>
            <a:spAutoFit/>
          </a:bodyPr>
          <a:lstStyle/>
          <a:p>
            <a:pPr marL="111125" algn="l">
              <a:lnSpc>
                <a:spcPct val="110000"/>
              </a:lnSpc>
              <a:spcBef>
                <a:spcPct val="30000"/>
              </a:spcBef>
              <a:spcAft>
                <a:spcPct val="20000"/>
              </a:spcAft>
              <a:buSzPct val="80000"/>
            </a:pPr>
            <a:r>
              <a:rPr lang="en-US" sz="2600" b="1">
                <a:solidFill>
                  <a:srgbClr val="800000"/>
                </a:solidFill>
                <a:latin typeface="Comic Sans MS" pitchFamily="66" charset="0"/>
              </a:rPr>
              <a:t>Pengungkapan Penuh</a:t>
            </a:r>
            <a:r>
              <a:rPr lang="en-US">
                <a:latin typeface="Comic Sans MS" pitchFamily="66" charset="0"/>
              </a:rPr>
              <a:t> – memberikan informasi yang mencukupi untuk mempengaruhi penilaian dan keputusan pemakai.</a:t>
            </a:r>
          </a:p>
          <a:p>
            <a:pPr marL="111125" algn="l">
              <a:lnSpc>
                <a:spcPct val="110000"/>
              </a:lnSpc>
              <a:spcBef>
                <a:spcPct val="30000"/>
              </a:spcBef>
              <a:spcAft>
                <a:spcPct val="20000"/>
              </a:spcAft>
              <a:buSzPct val="80000"/>
            </a:pPr>
            <a:r>
              <a:rPr lang="en-US">
                <a:latin typeface="Comic Sans MS" pitchFamily="66" charset="0"/>
              </a:rPr>
              <a:t>Disediakan melalui:</a:t>
            </a:r>
          </a:p>
          <a:p>
            <a:pPr marL="914400" lvl="1" indent="-457200" algn="l">
              <a:lnSpc>
                <a:spcPct val="110000"/>
              </a:lnSpc>
              <a:spcBef>
                <a:spcPct val="30000"/>
              </a:spcBef>
              <a:spcAft>
                <a:spcPct val="20000"/>
              </a:spcAft>
              <a:buSzPct val="80000"/>
              <a:buFontTx/>
              <a:buBlip>
                <a:blip r:embed="rId3"/>
              </a:buBlip>
            </a:pPr>
            <a:r>
              <a:rPr lang="en-US" sz="2200">
                <a:latin typeface="Comic Sans MS" pitchFamily="66" charset="0"/>
              </a:rPr>
              <a:t>Laporan Keuangan</a:t>
            </a:r>
          </a:p>
          <a:p>
            <a:pPr marL="914400" lvl="1" indent="-457200" algn="l">
              <a:lnSpc>
                <a:spcPct val="110000"/>
              </a:lnSpc>
              <a:spcBef>
                <a:spcPct val="30000"/>
              </a:spcBef>
              <a:spcAft>
                <a:spcPct val="20000"/>
              </a:spcAft>
              <a:buSzPct val="80000"/>
              <a:buFontTx/>
              <a:buBlip>
                <a:blip r:embed="rId3"/>
              </a:buBlip>
            </a:pPr>
            <a:r>
              <a:rPr lang="en-US" sz="2200">
                <a:latin typeface="Comic Sans MS" pitchFamily="66" charset="0"/>
              </a:rPr>
              <a:t>Catatan atas Laporan Keuangan</a:t>
            </a:r>
          </a:p>
          <a:p>
            <a:pPr marL="914400" lvl="1" indent="-457200" algn="l">
              <a:lnSpc>
                <a:spcPct val="110000"/>
              </a:lnSpc>
              <a:spcBef>
                <a:spcPct val="30000"/>
              </a:spcBef>
              <a:spcAft>
                <a:spcPct val="20000"/>
              </a:spcAft>
              <a:buSzPct val="80000"/>
              <a:buFontTx/>
              <a:buBlip>
                <a:blip r:embed="rId3"/>
              </a:buBlip>
            </a:pPr>
            <a:r>
              <a:rPr lang="en-US" sz="2200">
                <a:latin typeface="Comic Sans MS" pitchFamily="66" charset="0"/>
              </a:rPr>
              <a:t>Informasi Suplementer</a:t>
            </a:r>
          </a:p>
        </p:txBody>
      </p:sp>
      <p:sp>
        <p:nvSpPr>
          <p:cNvPr id="289795" name="Rectangle 3"/>
          <p:cNvSpPr>
            <a:spLocks noGrp="1" noChangeArrowheads="1"/>
          </p:cNvSpPr>
          <p:nvPr>
            <p:ph type="title"/>
          </p:nvPr>
        </p:nvSpPr>
        <p:spPr>
          <a:xfrm>
            <a:off x="457200" y="457200"/>
            <a:ext cx="8229600" cy="560388"/>
          </a:xfrm>
          <a:solidFill>
            <a:srgbClr val="005B88"/>
          </a:solidFill>
          <a:ln cap="flat"/>
        </p:spPr>
        <p:txBody>
          <a:bodyPr/>
          <a:lstStyle/>
          <a:p>
            <a:pPr marL="109538" algn="ctr">
              <a:defRPr/>
            </a:pPr>
            <a:r>
              <a:rPr lang="en-US" sz="3000" i="1" dirty="0" smtClean="0">
                <a:solidFill>
                  <a:schemeClr val="accent4">
                    <a:lumMod val="20000"/>
                    <a:lumOff val="80000"/>
                  </a:schemeClr>
                </a:solidFill>
                <a:latin typeface="Comic Sans MS" pitchFamily="66" charset="0"/>
              </a:rPr>
              <a:t>Tingkat </a:t>
            </a:r>
            <a:r>
              <a:rPr lang="en-US" sz="3000" i="1" dirty="0" err="1" smtClean="0">
                <a:solidFill>
                  <a:schemeClr val="accent4">
                    <a:lumMod val="20000"/>
                    <a:lumOff val="80000"/>
                  </a:schemeClr>
                </a:solidFill>
                <a:latin typeface="Comic Sans MS" pitchFamily="66" charset="0"/>
              </a:rPr>
              <a:t>Ketiga</a:t>
            </a:r>
            <a:r>
              <a:rPr lang="en-US" sz="3000" i="1" dirty="0" smtClean="0">
                <a:solidFill>
                  <a:schemeClr val="accent4">
                    <a:lumMod val="20000"/>
                    <a:lumOff val="80000"/>
                  </a:schemeClr>
                </a:solidFill>
                <a:latin typeface="Comic Sans MS" pitchFamily="66" charset="0"/>
              </a:rPr>
              <a:t>: </a:t>
            </a:r>
            <a:r>
              <a:rPr lang="en-US" sz="3000" i="1" dirty="0" err="1" smtClean="0">
                <a:solidFill>
                  <a:schemeClr val="accent4">
                    <a:lumMod val="20000"/>
                    <a:lumOff val="80000"/>
                  </a:schemeClr>
                </a:solidFill>
                <a:latin typeface="Comic Sans MS" pitchFamily="66" charset="0"/>
              </a:rPr>
              <a:t>Prinsip-prinsip</a:t>
            </a:r>
            <a:endParaRPr lang="en-US" sz="3000" i="1" dirty="0" smtClean="0">
              <a:solidFill>
                <a:schemeClr val="accent4">
                  <a:lumMod val="20000"/>
                  <a:lumOff val="80000"/>
                </a:schemeClr>
              </a:solidFill>
              <a:latin typeface="Comic Sans MS" pitchFamily="66" charset="0"/>
            </a:endParaRPr>
          </a:p>
        </p:txBody>
      </p:sp>
      <p:sp>
        <p:nvSpPr>
          <p:cNvPr id="289796" name="Text Box 4"/>
          <p:cNvSpPr txBox="1">
            <a:spLocks noChangeArrowheads="1"/>
          </p:cNvSpPr>
          <p:nvPr/>
        </p:nvSpPr>
        <p:spPr bwMode="auto">
          <a:xfrm>
            <a:off x="1219200" y="6369050"/>
            <a:ext cx="7772400" cy="336550"/>
          </a:xfrm>
          <a:prstGeom prst="rect">
            <a:avLst/>
          </a:prstGeom>
          <a:solidFill>
            <a:schemeClr val="bg1"/>
          </a:solidFill>
          <a:ln w="19050">
            <a:noFill/>
            <a:miter lim="800000"/>
            <a:headEnd/>
            <a:tailEnd/>
          </a:ln>
          <a:effectLst/>
        </p:spPr>
        <p:txBody>
          <a:bodyPr>
            <a:spAutoFit/>
          </a:bodyPr>
          <a:lstStyle/>
          <a:p>
            <a:pPr marL="457200" indent="-457200" algn="r">
              <a:spcBef>
                <a:spcPct val="50000"/>
              </a:spcBef>
              <a:defRPr/>
            </a:pPr>
            <a:r>
              <a:rPr lang="en-US" sz="1600" b="1" i="1">
                <a:solidFill>
                  <a:schemeClr val="bg2"/>
                </a:solidFill>
                <a:effectLst>
                  <a:outerShdw blurRad="38100" dist="38100" dir="2700000" algn="tl">
                    <a:srgbClr val="C0C0C0"/>
                  </a:outerShdw>
                </a:effectLst>
                <a:latin typeface="Comic Sans MS" pitchFamily="66" charset="0"/>
              </a:rPr>
              <a:t>LO 7  Explain the application of the basic principles of accounting.</a:t>
            </a: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533400" y="1266825"/>
            <a:ext cx="8153400" cy="4692650"/>
          </a:xfrm>
          <a:prstGeom prst="rect">
            <a:avLst/>
          </a:prstGeom>
          <a:noFill/>
          <a:ln w="28575" cap="sq">
            <a:noFill/>
            <a:miter lim="800000"/>
            <a:headEnd type="none" w="sm" len="sm"/>
            <a:tailEnd type="none" w="sm" len="sm"/>
          </a:ln>
        </p:spPr>
        <p:txBody>
          <a:bodyPr>
            <a:spAutoFit/>
          </a:bodyPr>
          <a:lstStyle/>
          <a:p>
            <a:pPr marL="457200" indent="-346075" algn="l">
              <a:spcBef>
                <a:spcPct val="20000"/>
              </a:spcBef>
              <a:spcAft>
                <a:spcPct val="20000"/>
              </a:spcAft>
              <a:buSzPct val="80000"/>
            </a:pPr>
            <a:r>
              <a:rPr lang="en-US" sz="2600" b="1" dirty="0" err="1">
                <a:solidFill>
                  <a:srgbClr val="800000"/>
                </a:solidFill>
                <a:latin typeface="Comic Sans MS" pitchFamily="66" charset="0"/>
              </a:rPr>
              <a:t>Biaya-manfaat</a:t>
            </a:r>
            <a:r>
              <a:rPr lang="en-US" sz="2600" dirty="0">
                <a:latin typeface="Comic Sans MS" pitchFamily="66" charset="0"/>
              </a:rPr>
              <a:t> </a:t>
            </a:r>
            <a:r>
              <a:rPr lang="en-US" dirty="0">
                <a:latin typeface="Comic Sans MS" pitchFamily="66" charset="0"/>
              </a:rPr>
              <a:t>– </a:t>
            </a:r>
            <a:r>
              <a:rPr lang="en-US" dirty="0" err="1">
                <a:latin typeface="Comic Sans MS" pitchFamily="66" charset="0"/>
              </a:rPr>
              <a:t>biaya</a:t>
            </a:r>
            <a:r>
              <a:rPr lang="en-US" dirty="0">
                <a:latin typeface="Comic Sans MS" pitchFamily="66" charset="0"/>
              </a:rPr>
              <a:t> </a:t>
            </a:r>
            <a:r>
              <a:rPr lang="en-US" dirty="0" err="1">
                <a:latin typeface="Comic Sans MS" pitchFamily="66" charset="0"/>
              </a:rPr>
              <a:t>menyediakan</a:t>
            </a:r>
            <a:r>
              <a:rPr lang="en-US" dirty="0">
                <a:latin typeface="Comic Sans MS" pitchFamily="66" charset="0"/>
              </a:rPr>
              <a:t> </a:t>
            </a:r>
            <a:r>
              <a:rPr lang="en-US" dirty="0" err="1">
                <a:latin typeface="Comic Sans MS" pitchFamily="66" charset="0"/>
              </a:rPr>
              <a:t>informasi</a:t>
            </a:r>
            <a:r>
              <a:rPr lang="en-US" dirty="0">
                <a:latin typeface="Comic Sans MS" pitchFamily="66" charset="0"/>
              </a:rPr>
              <a:t> </a:t>
            </a:r>
            <a:r>
              <a:rPr lang="en-US" dirty="0" err="1">
                <a:latin typeface="Comic Sans MS" pitchFamily="66" charset="0"/>
              </a:rPr>
              <a:t>harus</a:t>
            </a:r>
            <a:r>
              <a:rPr lang="en-US" dirty="0">
                <a:latin typeface="Comic Sans MS" pitchFamily="66" charset="0"/>
              </a:rPr>
              <a:t> </a:t>
            </a:r>
            <a:r>
              <a:rPr lang="en-US" dirty="0" err="1">
                <a:latin typeface="Comic Sans MS" pitchFamily="66" charset="0"/>
              </a:rPr>
              <a:t>ditimbang</a:t>
            </a:r>
            <a:r>
              <a:rPr lang="en-US" dirty="0">
                <a:latin typeface="Comic Sans MS" pitchFamily="66" charset="0"/>
              </a:rPr>
              <a:t> </a:t>
            </a:r>
            <a:r>
              <a:rPr lang="en-US" dirty="0" err="1">
                <a:latin typeface="Comic Sans MS" pitchFamily="66" charset="0"/>
              </a:rPr>
              <a:t>terhadap</a:t>
            </a:r>
            <a:r>
              <a:rPr lang="en-US" dirty="0">
                <a:latin typeface="Comic Sans MS" pitchFamily="66" charset="0"/>
              </a:rPr>
              <a:t> </a:t>
            </a:r>
            <a:r>
              <a:rPr lang="en-US" dirty="0" err="1">
                <a:latin typeface="Comic Sans MS" pitchFamily="66" charset="0"/>
              </a:rPr>
              <a:t>keuntungan</a:t>
            </a:r>
            <a:r>
              <a:rPr lang="en-US" dirty="0">
                <a:latin typeface="Comic Sans MS" pitchFamily="66" charset="0"/>
              </a:rPr>
              <a:t> yang </a:t>
            </a:r>
            <a:r>
              <a:rPr lang="en-US" dirty="0" err="1">
                <a:latin typeface="Comic Sans MS" pitchFamily="66" charset="0"/>
              </a:rPr>
              <a:t>didapat</a:t>
            </a:r>
            <a:r>
              <a:rPr lang="en-US" dirty="0">
                <a:latin typeface="Comic Sans MS" pitchFamily="66" charset="0"/>
              </a:rPr>
              <a:t> </a:t>
            </a:r>
            <a:r>
              <a:rPr lang="en-US" dirty="0" err="1">
                <a:latin typeface="Comic Sans MS" pitchFamily="66" charset="0"/>
              </a:rPr>
              <a:t>dari</a:t>
            </a:r>
            <a:r>
              <a:rPr lang="en-US" dirty="0">
                <a:latin typeface="Comic Sans MS" pitchFamily="66" charset="0"/>
              </a:rPr>
              <a:t> </a:t>
            </a:r>
            <a:r>
              <a:rPr lang="en-US" dirty="0" err="1">
                <a:latin typeface="Comic Sans MS" pitchFamily="66" charset="0"/>
              </a:rPr>
              <a:t>menggunakannya</a:t>
            </a:r>
            <a:r>
              <a:rPr lang="en-US" dirty="0">
                <a:latin typeface="Comic Sans MS" pitchFamily="66" charset="0"/>
              </a:rPr>
              <a:t>. </a:t>
            </a:r>
          </a:p>
          <a:p>
            <a:pPr marL="457200" indent="-346075" algn="l">
              <a:spcBef>
                <a:spcPct val="20000"/>
              </a:spcBef>
              <a:spcAft>
                <a:spcPct val="20000"/>
              </a:spcAft>
              <a:buSzPct val="80000"/>
            </a:pPr>
            <a:r>
              <a:rPr lang="en-US" sz="2600" b="1" dirty="0" err="1">
                <a:solidFill>
                  <a:srgbClr val="800000"/>
                </a:solidFill>
                <a:latin typeface="Comic Sans MS" pitchFamily="66" charset="0"/>
              </a:rPr>
              <a:t>Materialitas</a:t>
            </a:r>
            <a:r>
              <a:rPr lang="en-US" sz="2600" b="1" dirty="0">
                <a:solidFill>
                  <a:srgbClr val="800000"/>
                </a:solidFill>
                <a:latin typeface="Comic Sans MS" pitchFamily="66" charset="0"/>
              </a:rPr>
              <a:t> </a:t>
            </a:r>
            <a:r>
              <a:rPr lang="en-US" dirty="0">
                <a:latin typeface="Comic Sans MS" pitchFamily="66" charset="0"/>
              </a:rPr>
              <a:t>– </a:t>
            </a:r>
            <a:r>
              <a:rPr lang="en-US" dirty="0" err="1">
                <a:latin typeface="Comic Sans MS" pitchFamily="66" charset="0"/>
              </a:rPr>
              <a:t>suatu</a:t>
            </a:r>
            <a:r>
              <a:rPr lang="en-US" dirty="0">
                <a:latin typeface="Comic Sans MS" pitchFamily="66" charset="0"/>
              </a:rPr>
              <a:t> pos material </a:t>
            </a:r>
            <a:r>
              <a:rPr lang="en-US" dirty="0" err="1">
                <a:latin typeface="Comic Sans MS" pitchFamily="66" charset="0"/>
              </a:rPr>
              <a:t>jika</a:t>
            </a:r>
            <a:r>
              <a:rPr lang="en-US" dirty="0">
                <a:latin typeface="Comic Sans MS" pitchFamily="66" charset="0"/>
              </a:rPr>
              <a:t> </a:t>
            </a:r>
            <a:r>
              <a:rPr lang="en-US" dirty="0" err="1">
                <a:latin typeface="Comic Sans MS" pitchFamily="66" charset="0"/>
              </a:rPr>
              <a:t>pencantuman</a:t>
            </a:r>
            <a:r>
              <a:rPr lang="en-US" dirty="0">
                <a:latin typeface="Comic Sans MS" pitchFamily="66" charset="0"/>
              </a:rPr>
              <a:t> </a:t>
            </a:r>
            <a:r>
              <a:rPr lang="en-US" dirty="0" err="1">
                <a:latin typeface="Comic Sans MS" pitchFamily="66" charset="0"/>
              </a:rPr>
              <a:t>atau</a:t>
            </a:r>
            <a:r>
              <a:rPr lang="en-US" dirty="0">
                <a:latin typeface="Comic Sans MS" pitchFamily="66" charset="0"/>
              </a:rPr>
              <a:t> </a:t>
            </a:r>
            <a:r>
              <a:rPr lang="en-US" dirty="0" err="1">
                <a:latin typeface="Comic Sans MS" pitchFamily="66" charset="0"/>
              </a:rPr>
              <a:t>pengabaian</a:t>
            </a:r>
            <a:r>
              <a:rPr lang="en-US" dirty="0">
                <a:latin typeface="Comic Sans MS" pitchFamily="66" charset="0"/>
              </a:rPr>
              <a:t> pos </a:t>
            </a:r>
            <a:r>
              <a:rPr lang="en-US" dirty="0" err="1">
                <a:latin typeface="Comic Sans MS" pitchFamily="66" charset="0"/>
              </a:rPr>
              <a:t>itu</a:t>
            </a:r>
            <a:r>
              <a:rPr lang="en-US" dirty="0">
                <a:latin typeface="Comic Sans MS" pitchFamily="66" charset="0"/>
              </a:rPr>
              <a:t> </a:t>
            </a:r>
            <a:r>
              <a:rPr lang="en-US" dirty="0" err="1">
                <a:latin typeface="Comic Sans MS" pitchFamily="66" charset="0"/>
              </a:rPr>
              <a:t>akan</a:t>
            </a:r>
            <a:r>
              <a:rPr lang="en-US" dirty="0">
                <a:latin typeface="Comic Sans MS" pitchFamily="66" charset="0"/>
              </a:rPr>
              <a:t> </a:t>
            </a:r>
            <a:r>
              <a:rPr lang="en-US" dirty="0" err="1">
                <a:latin typeface="Comic Sans MS" pitchFamily="66" charset="0"/>
              </a:rPr>
              <a:t>mempengaruhi</a:t>
            </a:r>
            <a:r>
              <a:rPr lang="en-US" dirty="0">
                <a:latin typeface="Comic Sans MS" pitchFamily="66" charset="0"/>
              </a:rPr>
              <a:t> </a:t>
            </a:r>
            <a:r>
              <a:rPr lang="en-US" dirty="0" err="1">
                <a:latin typeface="Comic Sans MS" pitchFamily="66" charset="0"/>
              </a:rPr>
              <a:t>atau</a:t>
            </a:r>
            <a:r>
              <a:rPr lang="en-US" dirty="0">
                <a:latin typeface="Comic Sans MS" pitchFamily="66" charset="0"/>
              </a:rPr>
              <a:t> </a:t>
            </a:r>
            <a:r>
              <a:rPr lang="en-US" dirty="0" err="1">
                <a:latin typeface="Comic Sans MS" pitchFamily="66" charset="0"/>
              </a:rPr>
              <a:t>mengubah</a:t>
            </a:r>
            <a:r>
              <a:rPr lang="en-US" dirty="0">
                <a:latin typeface="Comic Sans MS" pitchFamily="66" charset="0"/>
              </a:rPr>
              <a:t> </a:t>
            </a:r>
            <a:r>
              <a:rPr lang="en-US" dirty="0" err="1">
                <a:latin typeface="Comic Sans MS" pitchFamily="66" charset="0"/>
              </a:rPr>
              <a:t>penilaian</a:t>
            </a:r>
            <a:r>
              <a:rPr lang="en-US" dirty="0">
                <a:latin typeface="Comic Sans MS" pitchFamily="66" charset="0"/>
              </a:rPr>
              <a:t> </a:t>
            </a:r>
            <a:r>
              <a:rPr lang="en-US" dirty="0" err="1">
                <a:latin typeface="Comic Sans MS" pitchFamily="66" charset="0"/>
              </a:rPr>
              <a:t>pemakai</a:t>
            </a:r>
            <a:r>
              <a:rPr lang="en-US" dirty="0">
                <a:latin typeface="Comic Sans MS" pitchFamily="66" charset="0"/>
              </a:rPr>
              <a:t> </a:t>
            </a:r>
            <a:r>
              <a:rPr lang="en-US" dirty="0" err="1">
                <a:latin typeface="Comic Sans MS" pitchFamily="66" charset="0"/>
              </a:rPr>
              <a:t>laporan</a:t>
            </a:r>
            <a:r>
              <a:rPr lang="en-US" dirty="0">
                <a:latin typeface="Comic Sans MS" pitchFamily="66" charset="0"/>
              </a:rPr>
              <a:t> </a:t>
            </a:r>
            <a:r>
              <a:rPr lang="en-US" dirty="0" err="1">
                <a:latin typeface="Comic Sans MS" pitchFamily="66" charset="0"/>
              </a:rPr>
              <a:t>keuangan</a:t>
            </a:r>
            <a:r>
              <a:rPr lang="en-US" dirty="0">
                <a:latin typeface="Comic Sans MS" pitchFamily="66" charset="0"/>
              </a:rPr>
              <a:t>. </a:t>
            </a:r>
          </a:p>
          <a:p>
            <a:pPr marL="457200" indent="-346075" algn="l">
              <a:spcBef>
                <a:spcPct val="20000"/>
              </a:spcBef>
              <a:spcAft>
                <a:spcPct val="20000"/>
              </a:spcAft>
              <a:buSzPct val="80000"/>
            </a:pPr>
            <a:r>
              <a:rPr lang="en-US" sz="2600" b="1" dirty="0" err="1">
                <a:solidFill>
                  <a:srgbClr val="800000"/>
                </a:solidFill>
                <a:latin typeface="Comic Sans MS" pitchFamily="66" charset="0"/>
              </a:rPr>
              <a:t>Praktik</a:t>
            </a:r>
            <a:r>
              <a:rPr lang="en-US" sz="2600" b="1" dirty="0">
                <a:solidFill>
                  <a:srgbClr val="800000"/>
                </a:solidFill>
                <a:latin typeface="Comic Sans MS" pitchFamily="66" charset="0"/>
              </a:rPr>
              <a:t> </a:t>
            </a:r>
            <a:r>
              <a:rPr lang="en-US" sz="2600" b="1" dirty="0" err="1">
                <a:solidFill>
                  <a:srgbClr val="800000"/>
                </a:solidFill>
                <a:latin typeface="Comic Sans MS" pitchFamily="66" charset="0"/>
              </a:rPr>
              <a:t>Industri</a:t>
            </a:r>
            <a:r>
              <a:rPr lang="en-US" sz="2600" b="1" dirty="0">
                <a:solidFill>
                  <a:srgbClr val="800000"/>
                </a:solidFill>
                <a:latin typeface="Comic Sans MS" pitchFamily="66" charset="0"/>
              </a:rPr>
              <a:t> </a:t>
            </a:r>
            <a:r>
              <a:rPr lang="en-US" dirty="0">
                <a:latin typeface="Comic Sans MS" pitchFamily="66" charset="0"/>
              </a:rPr>
              <a:t>- </a:t>
            </a:r>
            <a:r>
              <a:rPr lang="en-US" dirty="0" err="1">
                <a:latin typeface="Comic Sans MS" pitchFamily="66" charset="0"/>
              </a:rPr>
              <a:t>praktik</a:t>
            </a:r>
            <a:r>
              <a:rPr lang="en-US" dirty="0">
                <a:latin typeface="Comic Sans MS" pitchFamily="66" charset="0"/>
              </a:rPr>
              <a:t> </a:t>
            </a:r>
            <a:r>
              <a:rPr lang="en-US" dirty="0" err="1">
                <a:latin typeface="Comic Sans MS" pitchFamily="66" charset="0"/>
              </a:rPr>
              <a:t>industri</a:t>
            </a:r>
            <a:r>
              <a:rPr lang="en-US" dirty="0">
                <a:latin typeface="Comic Sans MS" pitchFamily="66" charset="0"/>
              </a:rPr>
              <a:t> </a:t>
            </a:r>
            <a:r>
              <a:rPr lang="en-US" dirty="0" err="1">
                <a:latin typeface="Comic Sans MS" pitchFamily="66" charset="0"/>
              </a:rPr>
              <a:t>dan</a:t>
            </a:r>
            <a:r>
              <a:rPr lang="en-US" dirty="0">
                <a:latin typeface="Comic Sans MS" pitchFamily="66" charset="0"/>
              </a:rPr>
              <a:t> </a:t>
            </a:r>
            <a:r>
              <a:rPr lang="en-US" dirty="0" err="1">
                <a:latin typeface="Comic Sans MS" pitchFamily="66" charset="0"/>
              </a:rPr>
              <a:t>bisnis</a:t>
            </a:r>
            <a:r>
              <a:rPr lang="en-US" dirty="0">
                <a:latin typeface="Comic Sans MS" pitchFamily="66" charset="0"/>
              </a:rPr>
              <a:t> yang </a:t>
            </a:r>
            <a:r>
              <a:rPr lang="en-US" dirty="0" err="1">
                <a:latin typeface="Comic Sans MS" pitchFamily="66" charset="0"/>
              </a:rPr>
              <a:t>tidak</a:t>
            </a:r>
            <a:r>
              <a:rPr lang="en-US" dirty="0">
                <a:latin typeface="Comic Sans MS" pitchFamily="66" charset="0"/>
              </a:rPr>
              <a:t> </a:t>
            </a:r>
            <a:r>
              <a:rPr lang="en-US" dirty="0" err="1">
                <a:latin typeface="Comic Sans MS" pitchFamily="66" charset="0"/>
              </a:rPr>
              <a:t>biasa</a:t>
            </a:r>
            <a:r>
              <a:rPr lang="en-US" dirty="0">
                <a:latin typeface="Comic Sans MS" pitchFamily="66" charset="0"/>
              </a:rPr>
              <a:t> </a:t>
            </a:r>
            <a:r>
              <a:rPr lang="en-US" dirty="0" err="1">
                <a:latin typeface="Comic Sans MS" pitchFamily="66" charset="0"/>
              </a:rPr>
              <a:t>kadang</a:t>
            </a:r>
            <a:r>
              <a:rPr lang="en-US" dirty="0">
                <a:latin typeface="Comic Sans MS" pitchFamily="66" charset="0"/>
              </a:rPr>
              <a:t> </a:t>
            </a:r>
            <a:r>
              <a:rPr lang="en-US" dirty="0" err="1">
                <a:latin typeface="Comic Sans MS" pitchFamily="66" charset="0"/>
              </a:rPr>
              <a:t>memerlukan</a:t>
            </a:r>
            <a:r>
              <a:rPr lang="en-US" dirty="0">
                <a:latin typeface="Comic Sans MS" pitchFamily="66" charset="0"/>
              </a:rPr>
              <a:t> </a:t>
            </a:r>
            <a:r>
              <a:rPr lang="en-US" dirty="0" err="1">
                <a:latin typeface="Comic Sans MS" pitchFamily="66" charset="0"/>
              </a:rPr>
              <a:t>penyimpangan</a:t>
            </a:r>
            <a:r>
              <a:rPr lang="en-US" dirty="0">
                <a:latin typeface="Comic Sans MS" pitchFamily="66" charset="0"/>
              </a:rPr>
              <a:t> </a:t>
            </a:r>
            <a:r>
              <a:rPr lang="en-US" dirty="0" err="1">
                <a:latin typeface="Comic Sans MS" pitchFamily="66" charset="0"/>
              </a:rPr>
              <a:t>dari</a:t>
            </a:r>
            <a:r>
              <a:rPr lang="en-US" dirty="0">
                <a:latin typeface="Comic Sans MS" pitchFamily="66" charset="0"/>
              </a:rPr>
              <a:t> </a:t>
            </a:r>
            <a:r>
              <a:rPr lang="en-US" dirty="0" err="1">
                <a:latin typeface="Comic Sans MS" pitchFamily="66" charset="0"/>
              </a:rPr>
              <a:t>teori</a:t>
            </a:r>
            <a:r>
              <a:rPr lang="en-US" dirty="0">
                <a:latin typeface="Comic Sans MS" pitchFamily="66" charset="0"/>
              </a:rPr>
              <a:t> </a:t>
            </a:r>
            <a:r>
              <a:rPr lang="en-US" dirty="0" err="1">
                <a:latin typeface="Comic Sans MS" pitchFamily="66" charset="0"/>
              </a:rPr>
              <a:t>akuntansi</a:t>
            </a:r>
            <a:r>
              <a:rPr lang="en-US" dirty="0">
                <a:latin typeface="Comic Sans MS" pitchFamily="66" charset="0"/>
              </a:rPr>
              <a:t> </a:t>
            </a:r>
            <a:r>
              <a:rPr lang="en-US" dirty="0" err="1">
                <a:latin typeface="Comic Sans MS" pitchFamily="66" charset="0"/>
              </a:rPr>
              <a:t>dasar</a:t>
            </a:r>
            <a:r>
              <a:rPr lang="en-US" dirty="0">
                <a:latin typeface="Comic Sans MS" pitchFamily="66" charset="0"/>
              </a:rPr>
              <a:t>. </a:t>
            </a:r>
          </a:p>
          <a:p>
            <a:pPr marL="457200" indent="-346075" algn="l">
              <a:spcBef>
                <a:spcPct val="20000"/>
              </a:spcBef>
              <a:spcAft>
                <a:spcPct val="20000"/>
              </a:spcAft>
              <a:buSzPct val="80000"/>
            </a:pPr>
            <a:r>
              <a:rPr lang="en-US" sz="2600" b="1" dirty="0" err="1">
                <a:solidFill>
                  <a:srgbClr val="800000"/>
                </a:solidFill>
                <a:latin typeface="Comic Sans MS" pitchFamily="66" charset="0"/>
              </a:rPr>
              <a:t>Konservatisme</a:t>
            </a:r>
            <a:r>
              <a:rPr lang="en-US" dirty="0">
                <a:latin typeface="Comic Sans MS" pitchFamily="66" charset="0"/>
              </a:rPr>
              <a:t> – </a:t>
            </a:r>
            <a:r>
              <a:rPr lang="en-US" dirty="0" err="1">
                <a:latin typeface="Comic Sans MS" pitchFamily="66" charset="0"/>
              </a:rPr>
              <a:t>bila</a:t>
            </a:r>
            <a:r>
              <a:rPr lang="en-US" dirty="0">
                <a:latin typeface="Comic Sans MS" pitchFamily="66" charset="0"/>
              </a:rPr>
              <a:t> </a:t>
            </a:r>
            <a:r>
              <a:rPr lang="en-US" dirty="0" err="1">
                <a:latin typeface="Comic Sans MS" pitchFamily="66" charset="0"/>
              </a:rPr>
              <a:t>ragu</a:t>
            </a:r>
            <a:r>
              <a:rPr lang="en-US" dirty="0">
                <a:latin typeface="Comic Sans MS" pitchFamily="66" charset="0"/>
              </a:rPr>
              <a:t>, </a:t>
            </a:r>
            <a:r>
              <a:rPr lang="en-US" dirty="0" err="1">
                <a:latin typeface="Comic Sans MS" pitchFamily="66" charset="0"/>
              </a:rPr>
              <a:t>pilih</a:t>
            </a:r>
            <a:r>
              <a:rPr lang="en-US" dirty="0">
                <a:latin typeface="Comic Sans MS" pitchFamily="66" charset="0"/>
              </a:rPr>
              <a:t> </a:t>
            </a:r>
            <a:r>
              <a:rPr lang="en-US" dirty="0" err="1">
                <a:latin typeface="Comic Sans MS" pitchFamily="66" charset="0"/>
              </a:rPr>
              <a:t>solusi</a:t>
            </a:r>
            <a:r>
              <a:rPr lang="en-US" dirty="0">
                <a:latin typeface="Comic Sans MS" pitchFamily="66" charset="0"/>
              </a:rPr>
              <a:t> yang </a:t>
            </a:r>
            <a:r>
              <a:rPr lang="en-US" dirty="0" err="1">
                <a:latin typeface="Comic Sans MS" pitchFamily="66" charset="0"/>
              </a:rPr>
              <a:t>akan</a:t>
            </a:r>
            <a:r>
              <a:rPr lang="en-US" dirty="0">
                <a:latin typeface="Comic Sans MS" pitchFamily="66" charset="0"/>
              </a:rPr>
              <a:t> paling </a:t>
            </a:r>
            <a:r>
              <a:rPr lang="en-US" dirty="0" err="1">
                <a:latin typeface="Comic Sans MS" pitchFamily="66" charset="0"/>
              </a:rPr>
              <a:t>mungkin</a:t>
            </a:r>
            <a:r>
              <a:rPr lang="en-US" dirty="0">
                <a:latin typeface="Comic Sans MS" pitchFamily="66" charset="0"/>
              </a:rPr>
              <a:t> </a:t>
            </a:r>
            <a:r>
              <a:rPr lang="en-US" dirty="0" err="1">
                <a:latin typeface="Comic Sans MS" pitchFamily="66" charset="0"/>
              </a:rPr>
              <a:t>tidak</a:t>
            </a:r>
            <a:r>
              <a:rPr lang="en-US" dirty="0">
                <a:latin typeface="Comic Sans MS" pitchFamily="66" charset="0"/>
              </a:rPr>
              <a:t> </a:t>
            </a:r>
            <a:r>
              <a:rPr lang="en-US" dirty="0" err="1">
                <a:latin typeface="Comic Sans MS" pitchFamily="66" charset="0"/>
              </a:rPr>
              <a:t>melebihsaji</a:t>
            </a:r>
            <a:r>
              <a:rPr lang="en-US" dirty="0">
                <a:latin typeface="Comic Sans MS" pitchFamily="66" charset="0"/>
              </a:rPr>
              <a:t> </a:t>
            </a:r>
            <a:r>
              <a:rPr lang="en-US" dirty="0" err="1">
                <a:latin typeface="Comic Sans MS" pitchFamily="66" charset="0"/>
              </a:rPr>
              <a:t>aktiva</a:t>
            </a:r>
            <a:r>
              <a:rPr lang="en-US" dirty="0">
                <a:latin typeface="Comic Sans MS" pitchFamily="66" charset="0"/>
              </a:rPr>
              <a:t> </a:t>
            </a:r>
            <a:r>
              <a:rPr lang="en-US" dirty="0" err="1">
                <a:latin typeface="Comic Sans MS" pitchFamily="66" charset="0"/>
              </a:rPr>
              <a:t>dan</a:t>
            </a:r>
            <a:r>
              <a:rPr lang="en-US" dirty="0">
                <a:latin typeface="Comic Sans MS" pitchFamily="66" charset="0"/>
              </a:rPr>
              <a:t> </a:t>
            </a:r>
            <a:r>
              <a:rPr lang="en-US" dirty="0" err="1">
                <a:latin typeface="Comic Sans MS" pitchFamily="66" charset="0"/>
              </a:rPr>
              <a:t>laba</a:t>
            </a:r>
            <a:r>
              <a:rPr lang="en-US" dirty="0">
                <a:latin typeface="Comic Sans MS" pitchFamily="66" charset="0"/>
              </a:rPr>
              <a:t>.  </a:t>
            </a:r>
          </a:p>
        </p:txBody>
      </p:sp>
      <p:sp>
        <p:nvSpPr>
          <p:cNvPr id="266243" name="Rectangle 3"/>
          <p:cNvSpPr>
            <a:spLocks noGrp="1" noChangeArrowheads="1"/>
          </p:cNvSpPr>
          <p:nvPr>
            <p:ph type="title"/>
          </p:nvPr>
        </p:nvSpPr>
        <p:spPr>
          <a:xfrm>
            <a:off x="457200" y="457200"/>
            <a:ext cx="8229600" cy="560388"/>
          </a:xfrm>
          <a:solidFill>
            <a:srgbClr val="005B88"/>
          </a:solidFill>
          <a:ln cap="flat"/>
        </p:spPr>
        <p:txBody>
          <a:bodyPr/>
          <a:lstStyle/>
          <a:p>
            <a:pPr marL="109538" algn="ctr">
              <a:defRPr/>
            </a:pPr>
            <a:r>
              <a:rPr lang="en-US" sz="3000" i="1" dirty="0" smtClean="0">
                <a:solidFill>
                  <a:schemeClr val="accent4">
                    <a:lumMod val="20000"/>
                    <a:lumOff val="80000"/>
                  </a:schemeClr>
                </a:solidFill>
                <a:latin typeface="Comic Sans MS" pitchFamily="66" charset="0"/>
              </a:rPr>
              <a:t>Tingkat </a:t>
            </a:r>
            <a:r>
              <a:rPr lang="en-US" sz="3000" i="1" dirty="0" err="1" smtClean="0">
                <a:solidFill>
                  <a:schemeClr val="accent4">
                    <a:lumMod val="20000"/>
                    <a:lumOff val="80000"/>
                  </a:schemeClr>
                </a:solidFill>
                <a:latin typeface="Comic Sans MS" pitchFamily="66" charset="0"/>
              </a:rPr>
              <a:t>Ketiga</a:t>
            </a:r>
            <a:r>
              <a:rPr lang="en-US" sz="3000" i="1" dirty="0" smtClean="0">
                <a:solidFill>
                  <a:schemeClr val="accent4">
                    <a:lumMod val="20000"/>
                    <a:lumOff val="80000"/>
                  </a:schemeClr>
                </a:solidFill>
                <a:latin typeface="Comic Sans MS" pitchFamily="66" charset="0"/>
              </a:rPr>
              <a:t>: </a:t>
            </a:r>
            <a:r>
              <a:rPr lang="en-US" sz="3000" i="1" dirty="0" err="1" smtClean="0">
                <a:solidFill>
                  <a:schemeClr val="accent4">
                    <a:lumMod val="20000"/>
                    <a:lumOff val="80000"/>
                  </a:schemeClr>
                </a:solidFill>
                <a:latin typeface="Comic Sans MS" pitchFamily="66" charset="0"/>
              </a:rPr>
              <a:t>Kendala-kendala</a:t>
            </a:r>
            <a:endParaRPr lang="en-US" sz="3000" i="1" dirty="0" smtClean="0">
              <a:solidFill>
                <a:schemeClr val="accent4">
                  <a:lumMod val="20000"/>
                  <a:lumOff val="80000"/>
                </a:schemeClr>
              </a:solidFill>
              <a:latin typeface="Comic Sans MS" pitchFamily="66" charset="0"/>
            </a:endParaRPr>
          </a:p>
        </p:txBody>
      </p:sp>
      <p:sp>
        <p:nvSpPr>
          <p:cNvPr id="266244" name="Text Box 4"/>
          <p:cNvSpPr txBox="1">
            <a:spLocks noChangeArrowheads="1"/>
          </p:cNvSpPr>
          <p:nvPr/>
        </p:nvSpPr>
        <p:spPr bwMode="auto">
          <a:xfrm>
            <a:off x="3810000" y="6200775"/>
            <a:ext cx="5181600" cy="581025"/>
          </a:xfrm>
          <a:prstGeom prst="rect">
            <a:avLst/>
          </a:prstGeom>
          <a:solidFill>
            <a:schemeClr val="bg1"/>
          </a:solidFill>
          <a:ln w="19050">
            <a:noFill/>
            <a:miter lim="800000"/>
            <a:headEnd/>
            <a:tailEnd/>
          </a:ln>
          <a:effectLst/>
        </p:spPr>
        <p:txBody>
          <a:bodyPr>
            <a:spAutoFit/>
          </a:bodyPr>
          <a:lstStyle/>
          <a:p>
            <a:pPr marL="692150" indent="-692150" algn="l">
              <a:spcBef>
                <a:spcPct val="50000"/>
              </a:spcBef>
              <a:defRPr/>
            </a:pPr>
            <a:r>
              <a:rPr lang="en-US" sz="1600" b="1" i="1">
                <a:solidFill>
                  <a:schemeClr val="bg2"/>
                </a:solidFill>
                <a:effectLst>
                  <a:outerShdw blurRad="38100" dist="38100" dir="2700000" algn="tl">
                    <a:srgbClr val="C0C0C0"/>
                  </a:outerShdw>
                </a:effectLst>
                <a:latin typeface="Comic Sans MS" pitchFamily="66" charset="0"/>
              </a:rPr>
              <a:t>LO 8  Describe the impact that constraints have on reporting accounting information.</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4000" dirty="0" err="1" smtClean="0">
                <a:latin typeface="Comic Sans MS" pitchFamily="66" charset="0"/>
              </a:rPr>
              <a:t>Tujuan</a:t>
            </a:r>
            <a:r>
              <a:rPr lang="en-US" sz="4000" dirty="0" smtClean="0">
                <a:latin typeface="Comic Sans MS" pitchFamily="66" charset="0"/>
              </a:rPr>
              <a:t> </a:t>
            </a:r>
            <a:r>
              <a:rPr lang="en-US" sz="4000" dirty="0" err="1" smtClean="0">
                <a:latin typeface="Comic Sans MS" pitchFamily="66" charset="0"/>
              </a:rPr>
              <a:t>Kerangka</a:t>
            </a:r>
            <a:r>
              <a:rPr lang="en-US" sz="4000" dirty="0" smtClean="0">
                <a:latin typeface="Comic Sans MS" pitchFamily="66" charset="0"/>
              </a:rPr>
              <a:t> </a:t>
            </a:r>
            <a:r>
              <a:rPr lang="en-US" sz="4000" dirty="0" err="1" smtClean="0">
                <a:latin typeface="Comic Sans MS" pitchFamily="66" charset="0"/>
              </a:rPr>
              <a:t>Konsep</a:t>
            </a:r>
            <a:r>
              <a:rPr lang="en-US" sz="4000" dirty="0" err="1" smtClean="0">
                <a:latin typeface="Arial" pitchFamily="34" charset="0"/>
              </a:rPr>
              <a:t>tual</a:t>
            </a:r>
            <a:endParaRPr lang="en-US" sz="4000" dirty="0" smtClean="0">
              <a:latin typeface="Arial" pitchFamily="34" charset="0"/>
            </a:endParaRPr>
          </a:p>
        </p:txBody>
      </p:sp>
      <p:sp>
        <p:nvSpPr>
          <p:cNvPr id="5123" name="Rectangle 3"/>
          <p:cNvSpPr>
            <a:spLocks noGrp="1" noChangeArrowheads="1"/>
          </p:cNvSpPr>
          <p:nvPr>
            <p:ph type="body" idx="1"/>
          </p:nvPr>
        </p:nvSpPr>
        <p:spPr>
          <a:xfrm>
            <a:off x="609600" y="1600200"/>
            <a:ext cx="8229600" cy="4953000"/>
          </a:xfrm>
        </p:spPr>
        <p:txBody>
          <a:bodyPr>
            <a:normAutofit lnSpcReduction="10000"/>
          </a:bodyPr>
          <a:lstStyle/>
          <a:p>
            <a:pPr eaLnBrk="1" hangingPunct="1">
              <a:buFont typeface="Wingdings" pitchFamily="2" charset="2"/>
              <a:buNone/>
            </a:pPr>
            <a:r>
              <a:rPr lang="en-US" dirty="0" err="1" smtClean="0">
                <a:latin typeface="Comic Sans MS" pitchFamily="66" charset="0"/>
              </a:rPr>
              <a:t>Untuk</a:t>
            </a:r>
            <a:r>
              <a:rPr lang="en-US" dirty="0" smtClean="0">
                <a:latin typeface="Comic Sans MS" pitchFamily="66" charset="0"/>
              </a:rPr>
              <a:t> </a:t>
            </a:r>
            <a:r>
              <a:rPr lang="en-US" dirty="0" err="1" smtClean="0">
                <a:latin typeface="Comic Sans MS" pitchFamily="66" charset="0"/>
              </a:rPr>
              <a:t>digunakan</a:t>
            </a:r>
            <a:r>
              <a:rPr lang="en-US" dirty="0" smtClean="0">
                <a:latin typeface="Comic Sans MS" pitchFamily="66" charset="0"/>
              </a:rPr>
              <a:t> </a:t>
            </a:r>
            <a:r>
              <a:rPr lang="en-US" dirty="0" err="1" smtClean="0">
                <a:latin typeface="Comic Sans MS" pitchFamily="66" charset="0"/>
              </a:rPr>
              <a:t>sebagai</a:t>
            </a:r>
            <a:r>
              <a:rPr lang="en-US" dirty="0" smtClean="0">
                <a:latin typeface="Comic Sans MS" pitchFamily="66" charset="0"/>
              </a:rPr>
              <a:t> </a:t>
            </a:r>
            <a:r>
              <a:rPr lang="en-US" dirty="0" err="1" smtClean="0">
                <a:latin typeface="Comic Sans MS" pitchFamily="66" charset="0"/>
              </a:rPr>
              <a:t>acuan</a:t>
            </a:r>
            <a:r>
              <a:rPr lang="en-US" dirty="0" smtClean="0">
                <a:latin typeface="Comic Sans MS" pitchFamily="66" charset="0"/>
              </a:rPr>
              <a:t> </a:t>
            </a:r>
            <a:r>
              <a:rPr lang="en-US" dirty="0" err="1" smtClean="0">
                <a:latin typeface="Comic Sans MS" pitchFamily="66" charset="0"/>
              </a:rPr>
              <a:t>bagi</a:t>
            </a:r>
            <a:endParaRPr lang="en-US" dirty="0" smtClean="0">
              <a:latin typeface="Comic Sans MS" pitchFamily="66" charset="0"/>
            </a:endParaRPr>
          </a:p>
          <a:p>
            <a:pPr algn="just" eaLnBrk="1" hangingPunct="1"/>
            <a:r>
              <a:rPr lang="en-US" dirty="0" err="1" smtClean="0">
                <a:latin typeface="Berlin Sans FB Demi" pitchFamily="34" charset="0"/>
              </a:rPr>
              <a:t>Komite</a:t>
            </a:r>
            <a:r>
              <a:rPr lang="en-US" dirty="0" smtClean="0">
                <a:latin typeface="Berlin Sans FB Demi" pitchFamily="34" charset="0"/>
              </a:rPr>
              <a:t> </a:t>
            </a:r>
            <a:r>
              <a:rPr lang="en-US" dirty="0" err="1" smtClean="0">
                <a:latin typeface="Berlin Sans FB Demi" pitchFamily="34" charset="0"/>
              </a:rPr>
              <a:t>penyusunan</a:t>
            </a:r>
            <a:r>
              <a:rPr lang="en-US" dirty="0" smtClean="0">
                <a:latin typeface="Berlin Sans FB Demi" pitchFamily="34" charset="0"/>
              </a:rPr>
              <a:t> </a:t>
            </a:r>
            <a:r>
              <a:rPr lang="en-US" dirty="0" err="1" smtClean="0">
                <a:latin typeface="Berlin Sans FB Demi" pitchFamily="34" charset="0"/>
              </a:rPr>
              <a:t>laporan</a:t>
            </a:r>
            <a:r>
              <a:rPr lang="en-US" dirty="0" smtClean="0">
                <a:latin typeface="Berlin Sans FB Demi" pitchFamily="34" charset="0"/>
              </a:rPr>
              <a:t> </a:t>
            </a:r>
            <a:r>
              <a:rPr lang="en-US" dirty="0" err="1" smtClean="0">
                <a:latin typeface="Berlin Sans FB Demi" pitchFamily="34" charset="0"/>
              </a:rPr>
              <a:t>keuangan</a:t>
            </a:r>
            <a:r>
              <a:rPr lang="en-US" dirty="0" smtClean="0">
                <a:latin typeface="Berlin Sans FB Demi" pitchFamily="34" charset="0"/>
              </a:rPr>
              <a:t> </a:t>
            </a:r>
            <a:r>
              <a:rPr lang="en-US" dirty="0" err="1" smtClean="0">
                <a:latin typeface="Comic Sans MS" pitchFamily="66" charset="0"/>
              </a:rPr>
              <a:t>dalam</a:t>
            </a:r>
            <a:r>
              <a:rPr lang="en-US" dirty="0" smtClean="0">
                <a:latin typeface="Berlin Sans FB Demi" pitchFamily="34" charset="0"/>
              </a:rPr>
              <a:t> </a:t>
            </a:r>
            <a:r>
              <a:rPr lang="en-US" dirty="0" err="1" smtClean="0">
                <a:latin typeface="Berlin Sans FB Demi" pitchFamily="34" charset="0"/>
              </a:rPr>
              <a:t>melaksanakan</a:t>
            </a:r>
            <a:r>
              <a:rPr lang="en-US" dirty="0" smtClean="0">
                <a:latin typeface="Berlin Sans FB Demi" pitchFamily="34" charset="0"/>
              </a:rPr>
              <a:t> </a:t>
            </a:r>
            <a:r>
              <a:rPr lang="en-US" dirty="0" err="1" smtClean="0">
                <a:latin typeface="Berlin Sans FB Demi" pitchFamily="34" charset="0"/>
              </a:rPr>
              <a:t>tugasnya</a:t>
            </a:r>
            <a:endParaRPr lang="en-US" dirty="0" smtClean="0">
              <a:latin typeface="Berlin Sans FB Demi" pitchFamily="34" charset="0"/>
            </a:endParaRPr>
          </a:p>
          <a:p>
            <a:pPr algn="just" eaLnBrk="1" hangingPunct="1"/>
            <a:r>
              <a:rPr lang="en-US" dirty="0" smtClean="0">
                <a:latin typeface="Berlin Sans FB Demi" pitchFamily="34" charset="0"/>
              </a:rPr>
              <a:t>Auditor </a:t>
            </a:r>
            <a:r>
              <a:rPr lang="en-US" dirty="0" err="1" smtClean="0">
                <a:latin typeface="Berlin Sans FB Demi" pitchFamily="34" charset="0"/>
              </a:rPr>
              <a:t>dalam</a:t>
            </a:r>
            <a:r>
              <a:rPr lang="en-US" dirty="0" smtClean="0">
                <a:latin typeface="Berlin Sans FB Demi" pitchFamily="34" charset="0"/>
              </a:rPr>
              <a:t> </a:t>
            </a:r>
            <a:r>
              <a:rPr lang="en-US" dirty="0" err="1" smtClean="0">
                <a:latin typeface="Berlin Sans FB Demi" pitchFamily="34" charset="0"/>
              </a:rPr>
              <a:t>memberikan</a:t>
            </a:r>
            <a:r>
              <a:rPr lang="en-US" dirty="0" smtClean="0">
                <a:latin typeface="Berlin Sans FB Demi" pitchFamily="34" charset="0"/>
              </a:rPr>
              <a:t> </a:t>
            </a:r>
            <a:r>
              <a:rPr lang="en-US" dirty="0" err="1" smtClean="0">
                <a:latin typeface="Berlin Sans FB Demi" pitchFamily="34" charset="0"/>
              </a:rPr>
              <a:t>pendapat</a:t>
            </a:r>
            <a:r>
              <a:rPr lang="en-US" dirty="0" smtClean="0">
                <a:latin typeface="Berlin Sans FB Demi" pitchFamily="34" charset="0"/>
              </a:rPr>
              <a:t> </a:t>
            </a:r>
            <a:r>
              <a:rPr lang="en-US" dirty="0" err="1" smtClean="0">
                <a:latin typeface="Berlin Sans FB Demi" pitchFamily="34" charset="0"/>
              </a:rPr>
              <a:t>mengenai</a:t>
            </a:r>
            <a:r>
              <a:rPr lang="en-US" dirty="0" smtClean="0">
                <a:latin typeface="Berlin Sans FB Demi" pitchFamily="34" charset="0"/>
              </a:rPr>
              <a:t> </a:t>
            </a:r>
            <a:r>
              <a:rPr lang="en-US" dirty="0" err="1" smtClean="0">
                <a:latin typeface="Berlin Sans FB Demi" pitchFamily="34" charset="0"/>
              </a:rPr>
              <a:t>apakah</a:t>
            </a:r>
            <a:r>
              <a:rPr lang="en-US" dirty="0" smtClean="0">
                <a:latin typeface="Berlin Sans FB Demi" pitchFamily="34" charset="0"/>
              </a:rPr>
              <a:t> </a:t>
            </a:r>
            <a:r>
              <a:rPr lang="en-US" dirty="0" err="1" smtClean="0">
                <a:latin typeface="Berlin Sans FB Demi" pitchFamily="34" charset="0"/>
              </a:rPr>
              <a:t>laporan</a:t>
            </a:r>
            <a:r>
              <a:rPr lang="en-US" dirty="0" smtClean="0">
                <a:latin typeface="Berlin Sans FB Demi" pitchFamily="34" charset="0"/>
              </a:rPr>
              <a:t> </a:t>
            </a:r>
            <a:r>
              <a:rPr lang="en-US" dirty="0" err="1" smtClean="0">
                <a:latin typeface="Berlin Sans FB Demi" pitchFamily="34" charset="0"/>
              </a:rPr>
              <a:t>keuangan</a:t>
            </a:r>
            <a:r>
              <a:rPr lang="en-US" dirty="0" smtClean="0">
                <a:latin typeface="Berlin Sans FB Demi" pitchFamily="34" charset="0"/>
              </a:rPr>
              <a:t> </a:t>
            </a:r>
            <a:r>
              <a:rPr lang="en-US" dirty="0" err="1" smtClean="0">
                <a:latin typeface="Berlin Sans FB Demi" pitchFamily="34" charset="0"/>
              </a:rPr>
              <a:t>telah</a:t>
            </a:r>
            <a:r>
              <a:rPr lang="en-US" dirty="0" smtClean="0">
                <a:latin typeface="Berlin Sans FB Demi" pitchFamily="34" charset="0"/>
              </a:rPr>
              <a:t> </a:t>
            </a:r>
            <a:r>
              <a:rPr lang="en-US" dirty="0" err="1" smtClean="0">
                <a:latin typeface="Berlin Sans FB Demi" pitchFamily="34" charset="0"/>
              </a:rPr>
              <a:t>sesuai</a:t>
            </a:r>
            <a:r>
              <a:rPr lang="en-US" dirty="0" smtClean="0">
                <a:latin typeface="Berlin Sans FB Demi" pitchFamily="34" charset="0"/>
              </a:rPr>
              <a:t> </a:t>
            </a:r>
            <a:r>
              <a:rPr lang="en-US" dirty="0" err="1" smtClean="0">
                <a:latin typeface="Berlin Sans FB Demi" pitchFamily="34" charset="0"/>
              </a:rPr>
              <a:t>dengan</a:t>
            </a:r>
            <a:r>
              <a:rPr lang="en-US" dirty="0" smtClean="0">
                <a:latin typeface="Berlin Sans FB Demi" pitchFamily="34" charset="0"/>
              </a:rPr>
              <a:t> </a:t>
            </a:r>
            <a:r>
              <a:rPr lang="en-US" dirty="0" err="1" smtClean="0">
                <a:latin typeface="Berlin Sans FB Demi" pitchFamily="34" charset="0"/>
              </a:rPr>
              <a:t>prinsip</a:t>
            </a:r>
            <a:r>
              <a:rPr lang="en-US" dirty="0" smtClean="0">
                <a:latin typeface="Berlin Sans FB Demi" pitchFamily="34" charset="0"/>
              </a:rPr>
              <a:t> </a:t>
            </a:r>
            <a:r>
              <a:rPr lang="en-US" dirty="0" err="1" smtClean="0">
                <a:latin typeface="Berlin Sans FB Demi" pitchFamily="34" charset="0"/>
              </a:rPr>
              <a:t>akuntansi</a:t>
            </a:r>
            <a:r>
              <a:rPr lang="en-US" dirty="0" smtClean="0">
                <a:latin typeface="Berlin Sans FB Demi" pitchFamily="34" charset="0"/>
              </a:rPr>
              <a:t> yang </a:t>
            </a:r>
            <a:r>
              <a:rPr lang="en-US" dirty="0" err="1" smtClean="0">
                <a:latin typeface="Berlin Sans FB Demi" pitchFamily="34" charset="0"/>
              </a:rPr>
              <a:t>berlaku</a:t>
            </a:r>
            <a:r>
              <a:rPr lang="en-US" dirty="0" smtClean="0">
                <a:latin typeface="Berlin Sans FB Demi" pitchFamily="34" charset="0"/>
              </a:rPr>
              <a:t> </a:t>
            </a:r>
            <a:r>
              <a:rPr lang="en-US" dirty="0" err="1" smtClean="0">
                <a:latin typeface="Berlin Sans FB Demi" pitchFamily="34" charset="0"/>
              </a:rPr>
              <a:t>umum</a:t>
            </a:r>
            <a:endParaRPr lang="en-US" dirty="0" smtClean="0">
              <a:latin typeface="Berlin Sans FB Demi" pitchFamily="34" charset="0"/>
            </a:endParaRPr>
          </a:p>
          <a:p>
            <a:pPr algn="just" eaLnBrk="1" hangingPunct="1"/>
            <a:r>
              <a:rPr lang="en-US" dirty="0" smtClean="0">
                <a:latin typeface="Berlin Sans FB Demi" pitchFamily="34" charset="0"/>
              </a:rPr>
              <a:t>Para </a:t>
            </a:r>
            <a:r>
              <a:rPr lang="en-US" dirty="0" err="1" smtClean="0">
                <a:latin typeface="Berlin Sans FB Demi" pitchFamily="34" charset="0"/>
              </a:rPr>
              <a:t>pemakai</a:t>
            </a:r>
            <a:r>
              <a:rPr lang="en-US" dirty="0" smtClean="0">
                <a:latin typeface="Berlin Sans FB Demi" pitchFamily="34" charset="0"/>
              </a:rPr>
              <a:t> </a:t>
            </a:r>
            <a:r>
              <a:rPr lang="en-US" dirty="0" err="1" smtClean="0">
                <a:latin typeface="Berlin Sans FB Demi" pitchFamily="34" charset="0"/>
              </a:rPr>
              <a:t>laporan</a:t>
            </a:r>
            <a:r>
              <a:rPr lang="en-US" dirty="0" smtClean="0">
                <a:latin typeface="Berlin Sans FB Demi" pitchFamily="34" charset="0"/>
              </a:rPr>
              <a:t> </a:t>
            </a:r>
            <a:r>
              <a:rPr lang="en-US" dirty="0" err="1" smtClean="0">
                <a:latin typeface="Berlin Sans FB Demi" pitchFamily="34" charset="0"/>
              </a:rPr>
              <a:t>keuangan</a:t>
            </a:r>
            <a:r>
              <a:rPr lang="en-US" dirty="0" smtClean="0">
                <a:latin typeface="Berlin Sans FB Demi" pitchFamily="34" charset="0"/>
              </a:rPr>
              <a:t> </a:t>
            </a:r>
            <a:r>
              <a:rPr lang="en-US" dirty="0" err="1" smtClean="0">
                <a:latin typeface="Berlin Sans FB Demi" pitchFamily="34" charset="0"/>
              </a:rPr>
              <a:t>dalam</a:t>
            </a:r>
            <a:r>
              <a:rPr lang="en-US" dirty="0" smtClean="0">
                <a:latin typeface="Berlin Sans FB Demi" pitchFamily="34" charset="0"/>
              </a:rPr>
              <a:t> </a:t>
            </a:r>
            <a:r>
              <a:rPr lang="en-US" dirty="0" err="1" smtClean="0">
                <a:latin typeface="Berlin Sans FB Demi" pitchFamily="34" charset="0"/>
              </a:rPr>
              <a:t>menafsirkan</a:t>
            </a:r>
            <a:r>
              <a:rPr lang="en-US" dirty="0" smtClean="0">
                <a:latin typeface="Berlin Sans FB Demi" pitchFamily="34" charset="0"/>
              </a:rPr>
              <a:t> </a:t>
            </a:r>
            <a:r>
              <a:rPr lang="en-US" dirty="0" err="1" smtClean="0">
                <a:latin typeface="Berlin Sans FB Demi" pitchFamily="34" charset="0"/>
              </a:rPr>
              <a:t>informasi</a:t>
            </a:r>
            <a:r>
              <a:rPr lang="en-US" dirty="0" smtClean="0">
                <a:latin typeface="Berlin Sans FB Demi" pitchFamily="34" charset="0"/>
              </a:rPr>
              <a:t> yang </a:t>
            </a:r>
            <a:r>
              <a:rPr lang="en-US" dirty="0" err="1" smtClean="0">
                <a:latin typeface="Berlin Sans FB Demi" pitchFamily="34" charset="0"/>
              </a:rPr>
              <a:t>disajikan</a:t>
            </a:r>
            <a:r>
              <a:rPr lang="en-US" dirty="0" smtClean="0">
                <a:latin typeface="Berlin Sans FB Demi" pitchFamily="34" charset="0"/>
              </a:rPr>
              <a:t> </a:t>
            </a:r>
            <a:r>
              <a:rPr lang="en-US" dirty="0" err="1" smtClean="0">
                <a:latin typeface="Berlin Sans FB Demi" pitchFamily="34" charset="0"/>
              </a:rPr>
              <a:t>dalam</a:t>
            </a:r>
            <a:r>
              <a:rPr lang="en-US" dirty="0" smtClean="0">
                <a:latin typeface="Berlin Sans FB Demi" pitchFamily="34" charset="0"/>
              </a:rPr>
              <a:t> </a:t>
            </a:r>
            <a:r>
              <a:rPr lang="en-US" dirty="0" err="1" smtClean="0">
                <a:latin typeface="Berlin Sans FB Demi" pitchFamily="34" charset="0"/>
              </a:rPr>
              <a:t>laporan</a:t>
            </a:r>
            <a:r>
              <a:rPr lang="en-US" dirty="0" smtClean="0">
                <a:latin typeface="Berlin Sans FB Demi" pitchFamily="34" charset="0"/>
              </a:rPr>
              <a:t> </a:t>
            </a:r>
            <a:r>
              <a:rPr lang="en-US" dirty="0" err="1" smtClean="0">
                <a:latin typeface="Berlin Sans FB Demi" pitchFamily="34" charset="0"/>
              </a:rPr>
              <a:t>keuangan</a:t>
            </a:r>
            <a:r>
              <a:rPr lang="en-US" dirty="0" smtClean="0">
                <a:latin typeface="Berlin Sans FB Demi" pitchFamily="34" charset="0"/>
              </a:rPr>
              <a:t> </a:t>
            </a:r>
          </a:p>
          <a:p>
            <a:pPr eaLnBrk="1" hangingPunct="1">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ChangeArrowheads="1"/>
          </p:cNvSpPr>
          <p:nvPr/>
        </p:nvSpPr>
        <p:spPr bwMode="auto">
          <a:xfrm>
            <a:off x="304800" y="1885950"/>
            <a:ext cx="1981200" cy="1371600"/>
          </a:xfrm>
          <a:prstGeom prst="rect">
            <a:avLst/>
          </a:prstGeom>
          <a:solidFill>
            <a:srgbClr val="F9EFA5"/>
          </a:solidFill>
          <a:ln w="57150">
            <a:solidFill>
              <a:schemeClr val="tx1"/>
            </a:solidFill>
            <a:miter lim="800000"/>
            <a:headEnd/>
            <a:tailEnd/>
          </a:ln>
          <a:effectLst>
            <a:outerShdw dist="38100" dir="5400000" algn="ctr" rotWithShape="0">
              <a:schemeClr val="bg2"/>
            </a:outerShdw>
          </a:effectLst>
        </p:spPr>
        <p:txBody>
          <a:bodyPr lIns="90488" tIns="44450" rIns="90488" bIns="44450" anchor="ctr"/>
          <a:lstStyle/>
          <a:p>
            <a:pPr>
              <a:lnSpc>
                <a:spcPct val="115000"/>
              </a:lnSpc>
              <a:spcBef>
                <a:spcPct val="35000"/>
              </a:spcBef>
              <a:buClr>
                <a:schemeClr val="accent2"/>
              </a:buClr>
              <a:buSzPct val="75000"/>
              <a:buFont typeface="Wingdings" pitchFamily="2" charset="2"/>
              <a:buNone/>
              <a:defRPr/>
            </a:pPr>
            <a:r>
              <a:rPr lang="en-US" sz="1800" b="1" dirty="0" err="1">
                <a:effectLst>
                  <a:outerShdw blurRad="38100" dist="38100" dir="2700000" algn="tl">
                    <a:srgbClr val="FFFFFF"/>
                  </a:outerShdw>
                </a:effectLst>
                <a:latin typeface="Arial" pitchFamily="34" charset="0"/>
              </a:rPr>
              <a:t>Kerangka</a:t>
            </a:r>
            <a:r>
              <a:rPr lang="en-US" sz="1800" b="1" dirty="0">
                <a:effectLst>
                  <a:outerShdw blurRad="38100" dist="38100" dir="2700000" algn="tl">
                    <a:srgbClr val="FFFFFF"/>
                  </a:outerShdw>
                </a:effectLst>
                <a:latin typeface="Arial" pitchFamily="34" charset="0"/>
              </a:rPr>
              <a:t> </a:t>
            </a:r>
            <a:r>
              <a:rPr lang="en-US" sz="1800" b="1" dirty="0" err="1">
                <a:effectLst>
                  <a:outerShdw blurRad="38100" dist="38100" dir="2700000" algn="tl">
                    <a:srgbClr val="FFFFFF"/>
                  </a:outerShdw>
                </a:effectLst>
                <a:latin typeface="Arial" pitchFamily="34" charset="0"/>
              </a:rPr>
              <a:t>Kerja</a:t>
            </a:r>
            <a:r>
              <a:rPr lang="en-US" sz="1800" b="1" dirty="0">
                <a:effectLst>
                  <a:outerShdw blurRad="38100" dist="38100" dir="2700000" algn="tl">
                    <a:srgbClr val="FFFFFF"/>
                  </a:outerShdw>
                </a:effectLst>
                <a:latin typeface="Arial" pitchFamily="34" charset="0"/>
              </a:rPr>
              <a:t> </a:t>
            </a:r>
            <a:r>
              <a:rPr lang="en-US" sz="1800" b="1" dirty="0" err="1">
                <a:effectLst>
                  <a:outerShdw blurRad="38100" dist="38100" dir="2700000" algn="tl">
                    <a:srgbClr val="FFFFFF"/>
                  </a:outerShdw>
                </a:effectLst>
                <a:latin typeface="Arial" pitchFamily="34" charset="0"/>
              </a:rPr>
              <a:t>Konseptual</a:t>
            </a:r>
            <a:endParaRPr lang="en-US" sz="1800" b="1" dirty="0">
              <a:effectLst>
                <a:outerShdw blurRad="38100" dist="38100" dir="2700000" algn="tl">
                  <a:srgbClr val="FFFFFF"/>
                </a:outerShdw>
              </a:effectLst>
              <a:latin typeface="Arial" pitchFamily="34" charset="0"/>
            </a:endParaRPr>
          </a:p>
        </p:txBody>
      </p:sp>
      <p:sp>
        <p:nvSpPr>
          <p:cNvPr id="158724" name="Rectangle 4"/>
          <p:cNvSpPr>
            <a:spLocks noChangeArrowheads="1"/>
          </p:cNvSpPr>
          <p:nvPr/>
        </p:nvSpPr>
        <p:spPr bwMode="auto">
          <a:xfrm>
            <a:off x="304800" y="3333750"/>
            <a:ext cx="1981200" cy="1371600"/>
          </a:xfrm>
          <a:prstGeom prst="rect">
            <a:avLst/>
          </a:prstGeom>
          <a:solidFill>
            <a:srgbClr val="FFFFFF"/>
          </a:solidFill>
          <a:ln w="38100">
            <a:solidFill>
              <a:schemeClr val="tx1"/>
            </a:solidFill>
            <a:miter lim="800000"/>
            <a:headEnd/>
            <a:tailEnd/>
          </a:ln>
          <a:effectLst/>
        </p:spPr>
        <p:txBody>
          <a:bodyPr lIns="90488" tIns="109728" rIns="90488" bIns="44450"/>
          <a:lstStyle/>
          <a:p>
            <a:pPr marL="228600" indent="-228600" algn="l">
              <a:spcBef>
                <a:spcPct val="25000"/>
              </a:spcBef>
              <a:buClr>
                <a:srgbClr val="CC0000"/>
              </a:buClr>
              <a:buSzPct val="80000"/>
              <a:buFont typeface="Wingdings" pitchFamily="2" charset="2"/>
              <a:buBlip>
                <a:blip r:embed="rId3"/>
              </a:buBlip>
              <a:defRPr/>
            </a:pPr>
            <a:r>
              <a:rPr lang="en-US" sz="1600" dirty="0" err="1">
                <a:effectLst>
                  <a:outerShdw blurRad="38100" dist="38100" dir="2700000" algn="tl">
                    <a:srgbClr val="C0C0C0"/>
                  </a:outerShdw>
                </a:effectLst>
                <a:latin typeface="Arial" pitchFamily="34" charset="0"/>
              </a:rPr>
              <a:t>Kebutuhan</a:t>
            </a:r>
            <a:endParaRPr lang="en-US" sz="1600" dirty="0">
              <a:effectLst>
                <a:outerShdw blurRad="38100" dist="38100" dir="2700000" algn="tl">
                  <a:srgbClr val="C0C0C0"/>
                </a:outerShdw>
              </a:effectLst>
              <a:latin typeface="Arial" pitchFamily="34" charset="0"/>
            </a:endParaRPr>
          </a:p>
          <a:p>
            <a:pPr marL="228600" indent="-228600" algn="l">
              <a:spcBef>
                <a:spcPct val="25000"/>
              </a:spcBef>
              <a:buClr>
                <a:srgbClr val="CC0000"/>
              </a:buClr>
              <a:buSzPct val="80000"/>
              <a:buFont typeface="Wingdings" pitchFamily="2" charset="2"/>
              <a:buBlip>
                <a:blip r:embed="rId3"/>
              </a:buBlip>
              <a:defRPr/>
            </a:pPr>
            <a:r>
              <a:rPr lang="en-US" sz="1600" dirty="0" err="1">
                <a:effectLst>
                  <a:outerShdw blurRad="38100" dist="38100" dir="2700000" algn="tl">
                    <a:srgbClr val="C0C0C0"/>
                  </a:outerShdw>
                </a:effectLst>
                <a:latin typeface="Arial" pitchFamily="34" charset="0"/>
              </a:rPr>
              <a:t>Perkembangan</a:t>
            </a:r>
            <a:endParaRPr lang="en-US" sz="1600" dirty="0">
              <a:effectLst>
                <a:outerShdw blurRad="38100" dist="38100" dir="2700000" algn="tl">
                  <a:srgbClr val="C0C0C0"/>
                </a:outerShdw>
              </a:effectLst>
              <a:latin typeface="Arial" pitchFamily="34" charset="0"/>
            </a:endParaRPr>
          </a:p>
        </p:txBody>
      </p:sp>
      <p:sp>
        <p:nvSpPr>
          <p:cNvPr id="4100" name="Freeform 5"/>
          <p:cNvSpPr>
            <a:spLocks/>
          </p:cNvSpPr>
          <p:nvPr/>
        </p:nvSpPr>
        <p:spPr bwMode="auto">
          <a:xfrm flipH="1">
            <a:off x="4495800" y="1066800"/>
            <a:ext cx="76200" cy="430213"/>
          </a:xfrm>
          <a:custGeom>
            <a:avLst/>
            <a:gdLst>
              <a:gd name="T0" fmla="*/ 0 w 1"/>
              <a:gd name="T1" fmla="*/ 0 h 175"/>
              <a:gd name="T2" fmla="*/ 0 w 1"/>
              <a:gd name="T3" fmla="*/ 1057618431 h 175"/>
              <a:gd name="T4" fmla="*/ 0 60000 65536"/>
              <a:gd name="T5" fmla="*/ 0 60000 65536"/>
              <a:gd name="T6" fmla="*/ 0 w 1"/>
              <a:gd name="T7" fmla="*/ 0 h 175"/>
              <a:gd name="T8" fmla="*/ 1 w 1"/>
              <a:gd name="T9" fmla="*/ 175 h 175"/>
            </a:gdLst>
            <a:ahLst/>
            <a:cxnLst>
              <a:cxn ang="T4">
                <a:pos x="T0" y="T1"/>
              </a:cxn>
              <a:cxn ang="T5">
                <a:pos x="T2" y="T3"/>
              </a:cxn>
            </a:cxnLst>
            <a:rect l="T6" t="T7" r="T8" b="T9"/>
            <a:pathLst>
              <a:path w="1" h="175">
                <a:moveTo>
                  <a:pt x="0" y="0"/>
                </a:moveTo>
                <a:lnTo>
                  <a:pt x="0" y="175"/>
                </a:lnTo>
              </a:path>
            </a:pathLst>
          </a:custGeom>
          <a:noFill/>
          <a:ln w="57150">
            <a:solidFill>
              <a:schemeClr val="tx1"/>
            </a:solidFill>
            <a:round/>
            <a:headEnd/>
            <a:tailEnd/>
          </a:ln>
        </p:spPr>
        <p:txBody>
          <a:bodyPr/>
          <a:lstStyle/>
          <a:p>
            <a:endParaRPr lang="id-ID"/>
          </a:p>
        </p:txBody>
      </p:sp>
      <p:sp>
        <p:nvSpPr>
          <p:cNvPr id="4101" name="Freeform 10"/>
          <p:cNvSpPr>
            <a:spLocks/>
          </p:cNvSpPr>
          <p:nvPr/>
        </p:nvSpPr>
        <p:spPr bwMode="auto">
          <a:xfrm>
            <a:off x="1295400" y="1504950"/>
            <a:ext cx="1588" cy="392113"/>
          </a:xfrm>
          <a:custGeom>
            <a:avLst/>
            <a:gdLst>
              <a:gd name="T0" fmla="*/ 0 w 1"/>
              <a:gd name="T1" fmla="*/ 622480181 h 247"/>
              <a:gd name="T2" fmla="*/ 0 w 1"/>
              <a:gd name="T3" fmla="*/ 0 h 247"/>
              <a:gd name="T4" fmla="*/ 0 60000 65536"/>
              <a:gd name="T5" fmla="*/ 0 60000 65536"/>
              <a:gd name="T6" fmla="*/ 0 w 1"/>
              <a:gd name="T7" fmla="*/ 0 h 247"/>
              <a:gd name="T8" fmla="*/ 1 w 1"/>
              <a:gd name="T9" fmla="*/ 247 h 247"/>
            </a:gdLst>
            <a:ahLst/>
            <a:cxnLst>
              <a:cxn ang="T4">
                <a:pos x="T0" y="T1"/>
              </a:cxn>
              <a:cxn ang="T5">
                <a:pos x="T2" y="T3"/>
              </a:cxn>
            </a:cxnLst>
            <a:rect l="T6" t="T7" r="T8" b="T9"/>
            <a:pathLst>
              <a:path w="1" h="247">
                <a:moveTo>
                  <a:pt x="0" y="247"/>
                </a:moveTo>
                <a:lnTo>
                  <a:pt x="0" y="0"/>
                </a:lnTo>
              </a:path>
            </a:pathLst>
          </a:custGeom>
          <a:noFill/>
          <a:ln w="57150">
            <a:solidFill>
              <a:schemeClr val="tx1"/>
            </a:solidFill>
            <a:round/>
            <a:headEnd/>
            <a:tailEnd/>
          </a:ln>
        </p:spPr>
        <p:txBody>
          <a:bodyPr/>
          <a:lstStyle/>
          <a:p>
            <a:endParaRPr lang="id-ID"/>
          </a:p>
        </p:txBody>
      </p:sp>
      <p:sp>
        <p:nvSpPr>
          <p:cNvPr id="158734" name="Rectangle 14"/>
          <p:cNvSpPr>
            <a:spLocks noChangeArrowheads="1"/>
          </p:cNvSpPr>
          <p:nvPr/>
        </p:nvSpPr>
        <p:spPr bwMode="auto">
          <a:xfrm>
            <a:off x="2514600" y="1885950"/>
            <a:ext cx="1981200" cy="1371600"/>
          </a:xfrm>
          <a:prstGeom prst="rect">
            <a:avLst/>
          </a:prstGeom>
          <a:solidFill>
            <a:srgbClr val="F9EFA5"/>
          </a:solidFill>
          <a:ln w="57150">
            <a:solidFill>
              <a:schemeClr val="tx1"/>
            </a:solidFill>
            <a:miter lim="800000"/>
            <a:headEnd/>
            <a:tailEnd/>
          </a:ln>
          <a:effectLst>
            <a:outerShdw dist="38100" dir="5400000" algn="ctr" rotWithShape="0">
              <a:schemeClr val="bg2"/>
            </a:outerShdw>
          </a:effectLst>
        </p:spPr>
        <p:txBody>
          <a:bodyPr lIns="90488" tIns="44450" rIns="90488" bIns="44450" anchor="ctr"/>
          <a:lstStyle/>
          <a:p>
            <a:pPr>
              <a:lnSpc>
                <a:spcPct val="115000"/>
              </a:lnSpc>
              <a:spcBef>
                <a:spcPct val="35000"/>
              </a:spcBef>
              <a:buClr>
                <a:schemeClr val="accent2"/>
              </a:buClr>
              <a:buSzPct val="75000"/>
              <a:buFont typeface="Wingdings" pitchFamily="2" charset="2"/>
              <a:buNone/>
              <a:defRPr/>
            </a:pPr>
            <a:r>
              <a:rPr lang="en-US" sz="1800" b="1" dirty="0">
                <a:effectLst>
                  <a:outerShdw blurRad="38100" dist="38100" dir="2700000" algn="tl">
                    <a:srgbClr val="FFFFFF"/>
                  </a:outerShdw>
                </a:effectLst>
                <a:latin typeface="Arial" pitchFamily="34" charset="0"/>
              </a:rPr>
              <a:t>Tingkat </a:t>
            </a:r>
            <a:r>
              <a:rPr lang="en-US" sz="1800" b="1" dirty="0" err="1">
                <a:effectLst>
                  <a:outerShdw blurRad="38100" dist="38100" dir="2700000" algn="tl">
                    <a:srgbClr val="FFFFFF"/>
                  </a:outerShdw>
                </a:effectLst>
                <a:latin typeface="Arial" pitchFamily="34" charset="0"/>
              </a:rPr>
              <a:t>Pertama</a:t>
            </a:r>
            <a:r>
              <a:rPr lang="en-US" sz="1800" b="1" dirty="0">
                <a:effectLst>
                  <a:outerShdw blurRad="38100" dist="38100" dir="2700000" algn="tl">
                    <a:srgbClr val="FFFFFF"/>
                  </a:outerShdw>
                </a:effectLst>
                <a:latin typeface="Arial" pitchFamily="34" charset="0"/>
              </a:rPr>
              <a:t>:       </a:t>
            </a:r>
            <a:r>
              <a:rPr lang="en-US" sz="1800" b="1" dirty="0" err="1">
                <a:effectLst>
                  <a:outerShdw blurRad="38100" dist="38100" dir="2700000" algn="tl">
                    <a:srgbClr val="FFFFFF"/>
                  </a:outerShdw>
                </a:effectLst>
                <a:latin typeface="Arial" pitchFamily="34" charset="0"/>
              </a:rPr>
              <a:t>Tujuan</a:t>
            </a:r>
            <a:r>
              <a:rPr lang="en-US" sz="1800" b="1" dirty="0">
                <a:effectLst>
                  <a:outerShdw blurRad="38100" dist="38100" dir="2700000" algn="tl">
                    <a:srgbClr val="FFFFFF"/>
                  </a:outerShdw>
                </a:effectLst>
                <a:latin typeface="Arial" pitchFamily="34" charset="0"/>
              </a:rPr>
              <a:t> </a:t>
            </a:r>
            <a:r>
              <a:rPr lang="en-US" sz="1800" b="1" dirty="0" err="1">
                <a:effectLst>
                  <a:outerShdw blurRad="38100" dist="38100" dir="2700000" algn="tl">
                    <a:srgbClr val="FFFFFF"/>
                  </a:outerShdw>
                </a:effectLst>
                <a:latin typeface="Arial" pitchFamily="34" charset="0"/>
              </a:rPr>
              <a:t>Dasar</a:t>
            </a:r>
            <a:endParaRPr lang="en-US" sz="1800" b="1" dirty="0">
              <a:effectLst>
                <a:outerShdw blurRad="38100" dist="38100" dir="2700000" algn="tl">
                  <a:srgbClr val="FFFFFF"/>
                </a:outerShdw>
              </a:effectLst>
              <a:latin typeface="Arial" pitchFamily="34" charset="0"/>
            </a:endParaRPr>
          </a:p>
        </p:txBody>
      </p:sp>
      <p:sp>
        <p:nvSpPr>
          <p:cNvPr id="158735" name="Rectangle 15"/>
          <p:cNvSpPr>
            <a:spLocks noChangeArrowheads="1"/>
          </p:cNvSpPr>
          <p:nvPr/>
        </p:nvSpPr>
        <p:spPr bwMode="auto">
          <a:xfrm>
            <a:off x="4724400" y="1885950"/>
            <a:ext cx="1981200" cy="1371600"/>
          </a:xfrm>
          <a:prstGeom prst="rect">
            <a:avLst/>
          </a:prstGeom>
          <a:solidFill>
            <a:srgbClr val="F9EFA5"/>
          </a:solidFill>
          <a:ln w="57150">
            <a:solidFill>
              <a:schemeClr val="tx1"/>
            </a:solidFill>
            <a:miter lim="800000"/>
            <a:headEnd/>
            <a:tailEnd/>
          </a:ln>
          <a:effectLst>
            <a:outerShdw dist="38100" dir="5400000" algn="ctr" rotWithShape="0">
              <a:schemeClr val="bg2"/>
            </a:outerShdw>
          </a:effectLst>
        </p:spPr>
        <p:txBody>
          <a:bodyPr lIns="90488" tIns="44450" rIns="90488" bIns="44450" anchor="ctr"/>
          <a:lstStyle/>
          <a:p>
            <a:pPr>
              <a:lnSpc>
                <a:spcPct val="110000"/>
              </a:lnSpc>
              <a:spcBef>
                <a:spcPct val="35000"/>
              </a:spcBef>
              <a:buClr>
                <a:schemeClr val="accent2"/>
              </a:buClr>
              <a:buSzPct val="75000"/>
              <a:buFont typeface="Wingdings" pitchFamily="2" charset="2"/>
              <a:buNone/>
              <a:defRPr/>
            </a:pPr>
            <a:r>
              <a:rPr lang="en-US" sz="1800" b="1" dirty="0">
                <a:effectLst>
                  <a:outerShdw blurRad="38100" dist="38100" dir="2700000" algn="tl">
                    <a:srgbClr val="FFFFFF"/>
                  </a:outerShdw>
                </a:effectLst>
                <a:latin typeface="Arial" pitchFamily="34" charset="0"/>
              </a:rPr>
              <a:t>Tingkat </a:t>
            </a:r>
            <a:r>
              <a:rPr lang="en-US" sz="1800" b="1" dirty="0" err="1">
                <a:effectLst>
                  <a:outerShdw blurRad="38100" dist="38100" dir="2700000" algn="tl">
                    <a:srgbClr val="FFFFFF"/>
                  </a:outerShdw>
                </a:effectLst>
                <a:latin typeface="Arial" pitchFamily="34" charset="0"/>
              </a:rPr>
              <a:t>Kedua</a:t>
            </a:r>
            <a:r>
              <a:rPr lang="en-US" sz="1800" b="1" dirty="0">
                <a:effectLst>
                  <a:outerShdw blurRad="38100" dist="38100" dir="2700000" algn="tl">
                    <a:srgbClr val="FFFFFF"/>
                  </a:outerShdw>
                </a:effectLst>
                <a:latin typeface="Arial" pitchFamily="34" charset="0"/>
              </a:rPr>
              <a:t>: </a:t>
            </a:r>
            <a:r>
              <a:rPr lang="en-US" sz="1800" b="1" dirty="0" err="1">
                <a:effectLst>
                  <a:outerShdw blurRad="38100" dist="38100" dir="2700000" algn="tl">
                    <a:srgbClr val="FFFFFF"/>
                  </a:outerShdw>
                </a:effectLst>
                <a:latin typeface="Arial" pitchFamily="34" charset="0"/>
              </a:rPr>
              <a:t>Konsep</a:t>
            </a:r>
            <a:r>
              <a:rPr lang="en-US" sz="1800" b="1" dirty="0">
                <a:effectLst>
                  <a:outerShdw blurRad="38100" dist="38100" dir="2700000" algn="tl">
                    <a:srgbClr val="FFFFFF"/>
                  </a:outerShdw>
                </a:effectLst>
                <a:latin typeface="Arial" pitchFamily="34" charset="0"/>
              </a:rPr>
              <a:t> Fundamental</a:t>
            </a:r>
          </a:p>
        </p:txBody>
      </p:sp>
      <p:sp>
        <p:nvSpPr>
          <p:cNvPr id="158736" name="Rectangle 16"/>
          <p:cNvSpPr>
            <a:spLocks noChangeArrowheads="1"/>
          </p:cNvSpPr>
          <p:nvPr/>
        </p:nvSpPr>
        <p:spPr bwMode="auto">
          <a:xfrm>
            <a:off x="6934200" y="1885950"/>
            <a:ext cx="1981200" cy="1371600"/>
          </a:xfrm>
          <a:prstGeom prst="rect">
            <a:avLst/>
          </a:prstGeom>
          <a:solidFill>
            <a:srgbClr val="F9EFA5"/>
          </a:solidFill>
          <a:ln w="57150">
            <a:solidFill>
              <a:schemeClr val="tx1"/>
            </a:solidFill>
            <a:miter lim="800000"/>
            <a:headEnd/>
            <a:tailEnd/>
          </a:ln>
          <a:effectLst>
            <a:outerShdw dist="38100" dir="5400000" algn="ctr" rotWithShape="0">
              <a:schemeClr val="bg2"/>
            </a:outerShdw>
          </a:effectLst>
        </p:spPr>
        <p:txBody>
          <a:bodyPr lIns="90488" tIns="44450" rIns="90488" bIns="44450" anchor="ctr"/>
          <a:lstStyle/>
          <a:p>
            <a:pPr>
              <a:buClr>
                <a:schemeClr val="accent2"/>
              </a:buClr>
              <a:buSzPct val="75000"/>
              <a:buFont typeface="Wingdings" pitchFamily="2" charset="2"/>
              <a:buNone/>
              <a:defRPr/>
            </a:pPr>
            <a:r>
              <a:rPr lang="en-US" sz="1800" b="1" dirty="0">
                <a:effectLst>
                  <a:outerShdw blurRad="38100" dist="38100" dir="2700000" algn="tl">
                    <a:srgbClr val="FFFFFF"/>
                  </a:outerShdw>
                </a:effectLst>
                <a:latin typeface="Arial" pitchFamily="34" charset="0"/>
              </a:rPr>
              <a:t>Tingkat </a:t>
            </a:r>
            <a:r>
              <a:rPr lang="en-US" sz="1800" b="1" dirty="0" err="1">
                <a:effectLst>
                  <a:outerShdw blurRad="38100" dist="38100" dir="2700000" algn="tl">
                    <a:srgbClr val="FFFFFF"/>
                  </a:outerShdw>
                </a:effectLst>
                <a:latin typeface="Arial" pitchFamily="34" charset="0"/>
              </a:rPr>
              <a:t>Ketiga</a:t>
            </a:r>
            <a:r>
              <a:rPr lang="en-US" sz="1800" b="1" dirty="0">
                <a:effectLst>
                  <a:outerShdw blurRad="38100" dist="38100" dir="2700000" algn="tl">
                    <a:srgbClr val="FFFFFF"/>
                  </a:outerShdw>
                </a:effectLst>
                <a:latin typeface="Arial" pitchFamily="34" charset="0"/>
              </a:rPr>
              <a:t>: </a:t>
            </a:r>
            <a:r>
              <a:rPr lang="en-US" sz="1800" b="1" dirty="0" err="1">
                <a:effectLst>
                  <a:outerShdw blurRad="38100" dist="38100" dir="2700000" algn="tl">
                    <a:srgbClr val="FFFFFF"/>
                  </a:outerShdw>
                </a:effectLst>
                <a:latin typeface="Arial" pitchFamily="34" charset="0"/>
              </a:rPr>
              <a:t>Pengakuan</a:t>
            </a:r>
            <a:r>
              <a:rPr lang="en-US" sz="1800" b="1" dirty="0">
                <a:effectLst>
                  <a:outerShdw blurRad="38100" dist="38100" dir="2700000" algn="tl">
                    <a:srgbClr val="FFFFFF"/>
                  </a:outerShdw>
                </a:effectLst>
                <a:latin typeface="Arial" pitchFamily="34" charset="0"/>
              </a:rPr>
              <a:t> </a:t>
            </a:r>
            <a:r>
              <a:rPr lang="en-US" sz="1800" b="1" dirty="0" err="1">
                <a:effectLst>
                  <a:outerShdw blurRad="38100" dist="38100" dir="2700000" algn="tl">
                    <a:srgbClr val="FFFFFF"/>
                  </a:outerShdw>
                </a:effectLst>
                <a:latin typeface="Arial" pitchFamily="34" charset="0"/>
              </a:rPr>
              <a:t>dan</a:t>
            </a:r>
            <a:r>
              <a:rPr lang="en-US" sz="1800" b="1" dirty="0">
                <a:effectLst>
                  <a:outerShdw blurRad="38100" dist="38100" dir="2700000" algn="tl">
                    <a:srgbClr val="FFFFFF"/>
                  </a:outerShdw>
                </a:effectLst>
                <a:latin typeface="Arial" pitchFamily="34" charset="0"/>
              </a:rPr>
              <a:t> </a:t>
            </a:r>
            <a:r>
              <a:rPr lang="en-US" sz="1800" b="1" dirty="0" err="1">
                <a:effectLst>
                  <a:outerShdw blurRad="38100" dist="38100" dir="2700000" algn="tl">
                    <a:srgbClr val="FFFFFF"/>
                  </a:outerShdw>
                </a:effectLst>
                <a:latin typeface="Arial" pitchFamily="34" charset="0"/>
              </a:rPr>
              <a:t>Pengukuran</a:t>
            </a:r>
            <a:endParaRPr lang="en-US" sz="1800" b="1" dirty="0">
              <a:effectLst>
                <a:outerShdw blurRad="38100" dist="38100" dir="2700000" algn="tl">
                  <a:srgbClr val="FFFFFF"/>
                </a:outerShdw>
              </a:effectLst>
              <a:latin typeface="Arial" pitchFamily="34" charset="0"/>
            </a:endParaRPr>
          </a:p>
        </p:txBody>
      </p:sp>
      <p:sp>
        <p:nvSpPr>
          <p:cNvPr id="158739" name="Rectangle 19"/>
          <p:cNvSpPr>
            <a:spLocks noChangeArrowheads="1"/>
          </p:cNvSpPr>
          <p:nvPr/>
        </p:nvSpPr>
        <p:spPr bwMode="auto">
          <a:xfrm>
            <a:off x="6934200" y="3333750"/>
            <a:ext cx="1981200" cy="1371600"/>
          </a:xfrm>
          <a:prstGeom prst="rect">
            <a:avLst/>
          </a:prstGeom>
          <a:solidFill>
            <a:srgbClr val="FFFFFF"/>
          </a:solidFill>
          <a:ln w="38100">
            <a:solidFill>
              <a:schemeClr val="tx1"/>
            </a:solidFill>
            <a:miter lim="800000"/>
            <a:headEnd/>
            <a:tailEnd/>
          </a:ln>
          <a:effectLst/>
        </p:spPr>
        <p:txBody>
          <a:bodyPr lIns="90488" tIns="109728" rIns="90488" bIns="44450"/>
          <a:lstStyle/>
          <a:p>
            <a:pPr marL="228600" indent="-228600" algn="l">
              <a:spcBef>
                <a:spcPct val="25000"/>
              </a:spcBef>
              <a:buClr>
                <a:srgbClr val="CC0000"/>
              </a:buClr>
              <a:buSzPct val="80000"/>
              <a:buFont typeface="Wingdings" pitchFamily="2" charset="2"/>
              <a:buBlip>
                <a:blip r:embed="rId3"/>
              </a:buBlip>
              <a:defRPr/>
            </a:pPr>
            <a:r>
              <a:rPr lang="en-US" sz="1600" dirty="0" err="1">
                <a:effectLst>
                  <a:outerShdw blurRad="38100" dist="38100" dir="2700000" algn="tl">
                    <a:srgbClr val="C0C0C0"/>
                  </a:outerShdw>
                </a:effectLst>
                <a:latin typeface="Arial" pitchFamily="34" charset="0"/>
              </a:rPr>
              <a:t>Asumsi-asumsi</a:t>
            </a:r>
            <a:r>
              <a:rPr lang="en-US" sz="1600" dirty="0">
                <a:effectLst>
                  <a:outerShdw blurRad="38100" dist="38100" dir="2700000" algn="tl">
                    <a:srgbClr val="C0C0C0"/>
                  </a:outerShdw>
                </a:effectLst>
                <a:latin typeface="Arial" pitchFamily="34" charset="0"/>
              </a:rPr>
              <a:t> </a:t>
            </a:r>
            <a:r>
              <a:rPr lang="en-US" sz="1600" dirty="0" err="1">
                <a:effectLst>
                  <a:outerShdw blurRad="38100" dist="38100" dir="2700000" algn="tl">
                    <a:srgbClr val="C0C0C0"/>
                  </a:outerShdw>
                </a:effectLst>
                <a:latin typeface="Arial" pitchFamily="34" charset="0"/>
              </a:rPr>
              <a:t>dasar</a:t>
            </a:r>
            <a:endParaRPr lang="en-US" sz="1600" dirty="0">
              <a:effectLst>
                <a:outerShdw blurRad="38100" dist="38100" dir="2700000" algn="tl">
                  <a:srgbClr val="C0C0C0"/>
                </a:outerShdw>
              </a:effectLst>
              <a:latin typeface="Arial" pitchFamily="34" charset="0"/>
            </a:endParaRPr>
          </a:p>
          <a:p>
            <a:pPr marL="228600" indent="-228600" algn="l">
              <a:spcBef>
                <a:spcPct val="25000"/>
              </a:spcBef>
              <a:buClr>
                <a:srgbClr val="CC0000"/>
              </a:buClr>
              <a:buSzPct val="80000"/>
              <a:buFont typeface="Wingdings" pitchFamily="2" charset="2"/>
              <a:buBlip>
                <a:blip r:embed="rId3"/>
              </a:buBlip>
              <a:defRPr/>
            </a:pPr>
            <a:r>
              <a:rPr lang="en-US" sz="1600" dirty="0" err="1">
                <a:effectLst>
                  <a:outerShdw blurRad="38100" dist="38100" dir="2700000" algn="tl">
                    <a:srgbClr val="C0C0C0"/>
                  </a:outerShdw>
                </a:effectLst>
                <a:latin typeface="Arial" pitchFamily="34" charset="0"/>
              </a:rPr>
              <a:t>Prinsip</a:t>
            </a:r>
            <a:r>
              <a:rPr lang="en-US" sz="1600" dirty="0">
                <a:effectLst>
                  <a:outerShdw blurRad="38100" dist="38100" dir="2700000" algn="tl">
                    <a:srgbClr val="C0C0C0"/>
                  </a:outerShdw>
                </a:effectLst>
                <a:latin typeface="Arial" pitchFamily="34" charset="0"/>
              </a:rPr>
              <a:t> </a:t>
            </a:r>
            <a:r>
              <a:rPr lang="en-US" sz="1600" dirty="0" err="1">
                <a:effectLst>
                  <a:outerShdw blurRad="38100" dist="38100" dir="2700000" algn="tl">
                    <a:srgbClr val="C0C0C0"/>
                  </a:outerShdw>
                </a:effectLst>
                <a:latin typeface="Arial" pitchFamily="34" charset="0"/>
              </a:rPr>
              <a:t>dasar</a:t>
            </a:r>
            <a:endParaRPr lang="en-US" sz="1600" dirty="0">
              <a:effectLst>
                <a:outerShdw blurRad="38100" dist="38100" dir="2700000" algn="tl">
                  <a:srgbClr val="C0C0C0"/>
                </a:outerShdw>
              </a:effectLst>
              <a:latin typeface="Arial" pitchFamily="34" charset="0"/>
            </a:endParaRPr>
          </a:p>
          <a:p>
            <a:pPr marL="228600" indent="-228600" algn="l">
              <a:spcBef>
                <a:spcPct val="25000"/>
              </a:spcBef>
              <a:buClr>
                <a:srgbClr val="CC0000"/>
              </a:buClr>
              <a:buSzPct val="80000"/>
              <a:buFont typeface="Wingdings" pitchFamily="2" charset="2"/>
              <a:buBlip>
                <a:blip r:embed="rId3"/>
              </a:buBlip>
              <a:defRPr/>
            </a:pPr>
            <a:r>
              <a:rPr lang="en-US" sz="1600" dirty="0" err="1">
                <a:effectLst>
                  <a:outerShdw blurRad="38100" dist="38100" dir="2700000" algn="tl">
                    <a:srgbClr val="C0C0C0"/>
                  </a:outerShdw>
                </a:effectLst>
                <a:latin typeface="Arial" pitchFamily="34" charset="0"/>
              </a:rPr>
              <a:t>Kendala-kendala</a:t>
            </a:r>
            <a:endParaRPr lang="en-US" sz="1600" dirty="0">
              <a:effectLst>
                <a:outerShdw blurRad="38100" dist="38100" dir="2700000" algn="tl">
                  <a:srgbClr val="C0C0C0"/>
                </a:outerShdw>
              </a:effectLst>
              <a:latin typeface="Arial" pitchFamily="34" charset="0"/>
            </a:endParaRPr>
          </a:p>
        </p:txBody>
      </p:sp>
      <p:sp>
        <p:nvSpPr>
          <p:cNvPr id="4106" name="Freeform 20"/>
          <p:cNvSpPr>
            <a:spLocks/>
          </p:cNvSpPr>
          <p:nvPr/>
        </p:nvSpPr>
        <p:spPr bwMode="auto">
          <a:xfrm>
            <a:off x="7923213" y="1504950"/>
            <a:ext cx="1587" cy="392113"/>
          </a:xfrm>
          <a:custGeom>
            <a:avLst/>
            <a:gdLst>
              <a:gd name="T0" fmla="*/ 0 w 1"/>
              <a:gd name="T1" fmla="*/ 622480181 h 247"/>
              <a:gd name="T2" fmla="*/ 0 w 1"/>
              <a:gd name="T3" fmla="*/ 0 h 247"/>
              <a:gd name="T4" fmla="*/ 0 60000 65536"/>
              <a:gd name="T5" fmla="*/ 0 60000 65536"/>
              <a:gd name="T6" fmla="*/ 0 w 1"/>
              <a:gd name="T7" fmla="*/ 0 h 247"/>
              <a:gd name="T8" fmla="*/ 1 w 1"/>
              <a:gd name="T9" fmla="*/ 247 h 247"/>
            </a:gdLst>
            <a:ahLst/>
            <a:cxnLst>
              <a:cxn ang="T4">
                <a:pos x="T0" y="T1"/>
              </a:cxn>
              <a:cxn ang="T5">
                <a:pos x="T2" y="T3"/>
              </a:cxn>
            </a:cxnLst>
            <a:rect l="T6" t="T7" r="T8" b="T9"/>
            <a:pathLst>
              <a:path w="1" h="247">
                <a:moveTo>
                  <a:pt x="0" y="247"/>
                </a:moveTo>
                <a:lnTo>
                  <a:pt x="0" y="0"/>
                </a:lnTo>
              </a:path>
            </a:pathLst>
          </a:custGeom>
          <a:noFill/>
          <a:ln w="57150">
            <a:solidFill>
              <a:schemeClr val="tx1"/>
            </a:solidFill>
            <a:round/>
            <a:headEnd/>
            <a:tailEnd/>
          </a:ln>
        </p:spPr>
        <p:txBody>
          <a:bodyPr/>
          <a:lstStyle/>
          <a:p>
            <a:endParaRPr lang="id-ID"/>
          </a:p>
        </p:txBody>
      </p:sp>
      <p:sp>
        <p:nvSpPr>
          <p:cNvPr id="4107" name="Freeform 21"/>
          <p:cNvSpPr>
            <a:spLocks/>
          </p:cNvSpPr>
          <p:nvPr/>
        </p:nvSpPr>
        <p:spPr bwMode="auto">
          <a:xfrm>
            <a:off x="5713413" y="1504950"/>
            <a:ext cx="1587" cy="392113"/>
          </a:xfrm>
          <a:custGeom>
            <a:avLst/>
            <a:gdLst>
              <a:gd name="T0" fmla="*/ 0 w 1"/>
              <a:gd name="T1" fmla="*/ 622480181 h 247"/>
              <a:gd name="T2" fmla="*/ 0 w 1"/>
              <a:gd name="T3" fmla="*/ 0 h 247"/>
              <a:gd name="T4" fmla="*/ 0 60000 65536"/>
              <a:gd name="T5" fmla="*/ 0 60000 65536"/>
              <a:gd name="T6" fmla="*/ 0 w 1"/>
              <a:gd name="T7" fmla="*/ 0 h 247"/>
              <a:gd name="T8" fmla="*/ 1 w 1"/>
              <a:gd name="T9" fmla="*/ 247 h 247"/>
            </a:gdLst>
            <a:ahLst/>
            <a:cxnLst>
              <a:cxn ang="T4">
                <a:pos x="T0" y="T1"/>
              </a:cxn>
              <a:cxn ang="T5">
                <a:pos x="T2" y="T3"/>
              </a:cxn>
            </a:cxnLst>
            <a:rect l="T6" t="T7" r="T8" b="T9"/>
            <a:pathLst>
              <a:path w="1" h="247">
                <a:moveTo>
                  <a:pt x="0" y="247"/>
                </a:moveTo>
                <a:lnTo>
                  <a:pt x="0" y="0"/>
                </a:lnTo>
              </a:path>
            </a:pathLst>
          </a:custGeom>
          <a:noFill/>
          <a:ln w="57150">
            <a:solidFill>
              <a:schemeClr val="tx1"/>
            </a:solidFill>
            <a:round/>
            <a:headEnd/>
            <a:tailEnd/>
          </a:ln>
        </p:spPr>
        <p:txBody>
          <a:bodyPr/>
          <a:lstStyle/>
          <a:p>
            <a:endParaRPr lang="id-ID"/>
          </a:p>
        </p:txBody>
      </p:sp>
      <p:sp>
        <p:nvSpPr>
          <p:cNvPr id="4108" name="Freeform 22"/>
          <p:cNvSpPr>
            <a:spLocks/>
          </p:cNvSpPr>
          <p:nvPr/>
        </p:nvSpPr>
        <p:spPr bwMode="auto">
          <a:xfrm>
            <a:off x="3429000" y="1504950"/>
            <a:ext cx="1588" cy="392113"/>
          </a:xfrm>
          <a:custGeom>
            <a:avLst/>
            <a:gdLst>
              <a:gd name="T0" fmla="*/ 0 w 1"/>
              <a:gd name="T1" fmla="*/ 622480181 h 247"/>
              <a:gd name="T2" fmla="*/ 0 w 1"/>
              <a:gd name="T3" fmla="*/ 0 h 247"/>
              <a:gd name="T4" fmla="*/ 0 60000 65536"/>
              <a:gd name="T5" fmla="*/ 0 60000 65536"/>
              <a:gd name="T6" fmla="*/ 0 w 1"/>
              <a:gd name="T7" fmla="*/ 0 h 247"/>
              <a:gd name="T8" fmla="*/ 1 w 1"/>
              <a:gd name="T9" fmla="*/ 247 h 247"/>
            </a:gdLst>
            <a:ahLst/>
            <a:cxnLst>
              <a:cxn ang="T4">
                <a:pos x="T0" y="T1"/>
              </a:cxn>
              <a:cxn ang="T5">
                <a:pos x="T2" y="T3"/>
              </a:cxn>
            </a:cxnLst>
            <a:rect l="T6" t="T7" r="T8" b="T9"/>
            <a:pathLst>
              <a:path w="1" h="247">
                <a:moveTo>
                  <a:pt x="0" y="247"/>
                </a:moveTo>
                <a:lnTo>
                  <a:pt x="0" y="0"/>
                </a:lnTo>
              </a:path>
            </a:pathLst>
          </a:custGeom>
          <a:noFill/>
          <a:ln w="57150">
            <a:solidFill>
              <a:schemeClr val="tx1"/>
            </a:solidFill>
            <a:round/>
            <a:headEnd/>
            <a:tailEnd/>
          </a:ln>
        </p:spPr>
        <p:txBody>
          <a:bodyPr/>
          <a:lstStyle/>
          <a:p>
            <a:endParaRPr lang="id-ID"/>
          </a:p>
        </p:txBody>
      </p:sp>
      <p:sp>
        <p:nvSpPr>
          <p:cNvPr id="4109" name="Freeform 23"/>
          <p:cNvSpPr>
            <a:spLocks/>
          </p:cNvSpPr>
          <p:nvPr/>
        </p:nvSpPr>
        <p:spPr bwMode="auto">
          <a:xfrm>
            <a:off x="1273175" y="1508125"/>
            <a:ext cx="6673850" cy="4763"/>
          </a:xfrm>
          <a:custGeom>
            <a:avLst/>
            <a:gdLst>
              <a:gd name="T0" fmla="*/ 0 w 4204"/>
              <a:gd name="T1" fmla="*/ 0 h 3"/>
              <a:gd name="T2" fmla="*/ 2147483647 w 4204"/>
              <a:gd name="T3" fmla="*/ 7562056 h 3"/>
              <a:gd name="T4" fmla="*/ 0 60000 65536"/>
              <a:gd name="T5" fmla="*/ 0 60000 65536"/>
              <a:gd name="T6" fmla="*/ 0 w 4204"/>
              <a:gd name="T7" fmla="*/ 0 h 3"/>
              <a:gd name="T8" fmla="*/ 4204 w 4204"/>
              <a:gd name="T9" fmla="*/ 3 h 3"/>
            </a:gdLst>
            <a:ahLst/>
            <a:cxnLst>
              <a:cxn ang="T4">
                <a:pos x="T0" y="T1"/>
              </a:cxn>
              <a:cxn ang="T5">
                <a:pos x="T2" y="T3"/>
              </a:cxn>
            </a:cxnLst>
            <a:rect l="T6" t="T7" r="T8" b="T9"/>
            <a:pathLst>
              <a:path w="4204" h="3">
                <a:moveTo>
                  <a:pt x="0" y="0"/>
                </a:moveTo>
                <a:lnTo>
                  <a:pt x="4204" y="3"/>
                </a:lnTo>
              </a:path>
            </a:pathLst>
          </a:custGeom>
          <a:noFill/>
          <a:ln w="57150">
            <a:solidFill>
              <a:schemeClr val="tx1"/>
            </a:solidFill>
            <a:round/>
            <a:headEnd/>
            <a:tailEnd/>
          </a:ln>
        </p:spPr>
        <p:txBody>
          <a:bodyPr/>
          <a:lstStyle/>
          <a:p>
            <a:endParaRPr lang="id-ID"/>
          </a:p>
        </p:txBody>
      </p:sp>
      <p:sp>
        <p:nvSpPr>
          <p:cNvPr id="158744" name="Rectangle 24"/>
          <p:cNvSpPr>
            <a:spLocks noChangeArrowheads="1"/>
          </p:cNvSpPr>
          <p:nvPr/>
        </p:nvSpPr>
        <p:spPr bwMode="auto">
          <a:xfrm>
            <a:off x="4724400" y="3333750"/>
            <a:ext cx="1981200" cy="1371600"/>
          </a:xfrm>
          <a:prstGeom prst="rect">
            <a:avLst/>
          </a:prstGeom>
          <a:solidFill>
            <a:srgbClr val="FFFFFF"/>
          </a:solidFill>
          <a:ln w="38100">
            <a:solidFill>
              <a:schemeClr val="tx1"/>
            </a:solidFill>
            <a:miter lim="800000"/>
            <a:headEnd/>
            <a:tailEnd/>
          </a:ln>
          <a:effectLst/>
        </p:spPr>
        <p:txBody>
          <a:bodyPr lIns="90488" tIns="109728" rIns="90488" bIns="44450"/>
          <a:lstStyle/>
          <a:p>
            <a:pPr marL="228600" indent="-228600" algn="l">
              <a:spcBef>
                <a:spcPct val="25000"/>
              </a:spcBef>
              <a:buClr>
                <a:srgbClr val="CC0000"/>
              </a:buClr>
              <a:buSzPct val="80000"/>
              <a:buFont typeface="Wingdings" pitchFamily="2" charset="2"/>
              <a:buBlip>
                <a:blip r:embed="rId3"/>
              </a:buBlip>
              <a:defRPr/>
            </a:pPr>
            <a:r>
              <a:rPr lang="en-US" sz="1600" dirty="0" err="1">
                <a:effectLst>
                  <a:outerShdw blurRad="38100" dist="38100" dir="2700000" algn="tl">
                    <a:srgbClr val="C0C0C0"/>
                  </a:outerShdw>
                </a:effectLst>
                <a:latin typeface="Arial" pitchFamily="34" charset="0"/>
              </a:rPr>
              <a:t>Karakteristik</a:t>
            </a:r>
            <a:r>
              <a:rPr lang="en-US" sz="1600" dirty="0">
                <a:effectLst>
                  <a:outerShdw blurRad="38100" dist="38100" dir="2700000" algn="tl">
                    <a:srgbClr val="C0C0C0"/>
                  </a:outerShdw>
                </a:effectLst>
                <a:latin typeface="Arial" pitchFamily="34" charset="0"/>
              </a:rPr>
              <a:t> </a:t>
            </a:r>
            <a:r>
              <a:rPr lang="en-US" sz="1600" dirty="0" err="1">
                <a:effectLst>
                  <a:outerShdw blurRad="38100" dist="38100" dir="2700000" algn="tl">
                    <a:srgbClr val="C0C0C0"/>
                  </a:outerShdw>
                </a:effectLst>
                <a:latin typeface="Arial" pitchFamily="34" charset="0"/>
              </a:rPr>
              <a:t>kualitatif</a:t>
            </a:r>
            <a:r>
              <a:rPr lang="en-US" sz="1600" dirty="0">
                <a:effectLst>
                  <a:outerShdw blurRad="38100" dist="38100" dir="2700000" algn="tl">
                    <a:srgbClr val="C0C0C0"/>
                  </a:outerShdw>
                </a:effectLst>
                <a:latin typeface="Arial" pitchFamily="34" charset="0"/>
              </a:rPr>
              <a:t> </a:t>
            </a:r>
          </a:p>
          <a:p>
            <a:pPr marL="228600" indent="-228600" algn="l">
              <a:spcBef>
                <a:spcPct val="25000"/>
              </a:spcBef>
              <a:buClr>
                <a:srgbClr val="CC0000"/>
              </a:buClr>
              <a:buSzPct val="80000"/>
              <a:buFont typeface="Wingdings" pitchFamily="2" charset="2"/>
              <a:buBlip>
                <a:blip r:embed="rId3"/>
              </a:buBlip>
              <a:defRPr/>
            </a:pPr>
            <a:r>
              <a:rPr lang="en-US" sz="1600" dirty="0" err="1">
                <a:effectLst>
                  <a:outerShdw blurRad="38100" dist="38100" dir="2700000" algn="tl">
                    <a:srgbClr val="C0C0C0"/>
                  </a:outerShdw>
                </a:effectLst>
                <a:latin typeface="Arial" pitchFamily="34" charset="0"/>
              </a:rPr>
              <a:t>Unsur-unsur</a:t>
            </a:r>
            <a:r>
              <a:rPr lang="en-US" sz="1600" dirty="0">
                <a:effectLst>
                  <a:outerShdw blurRad="38100" dist="38100" dir="2700000" algn="tl">
                    <a:srgbClr val="C0C0C0"/>
                  </a:outerShdw>
                </a:effectLst>
                <a:latin typeface="Arial" pitchFamily="34" charset="0"/>
              </a:rPr>
              <a:t> </a:t>
            </a:r>
            <a:r>
              <a:rPr lang="en-US" sz="1600" dirty="0" err="1">
                <a:effectLst>
                  <a:outerShdw blurRad="38100" dist="38100" dir="2700000" algn="tl">
                    <a:srgbClr val="C0C0C0"/>
                  </a:outerShdw>
                </a:effectLst>
                <a:latin typeface="Arial" pitchFamily="34" charset="0"/>
              </a:rPr>
              <a:t>Dasar</a:t>
            </a:r>
            <a:endParaRPr lang="en-US" sz="1600" dirty="0">
              <a:effectLst>
                <a:outerShdw blurRad="38100" dist="38100" dir="2700000" algn="tl">
                  <a:srgbClr val="C0C0C0"/>
                </a:outerShdw>
              </a:effectLst>
              <a:latin typeface="Arial" pitchFamily="34" charset="0"/>
            </a:endParaRPr>
          </a:p>
        </p:txBody>
      </p:sp>
      <p:sp>
        <p:nvSpPr>
          <p:cNvPr id="158746" name="Rectangle 26"/>
          <p:cNvSpPr>
            <a:spLocks noGrp="1" noChangeArrowheads="1"/>
          </p:cNvSpPr>
          <p:nvPr>
            <p:ph type="title"/>
          </p:nvPr>
        </p:nvSpPr>
        <p:spPr>
          <a:xfrm>
            <a:off x="457200" y="457200"/>
            <a:ext cx="8229600" cy="560388"/>
          </a:xfrm>
          <a:solidFill>
            <a:srgbClr val="005B88"/>
          </a:solidFill>
          <a:ln cap="flat"/>
        </p:spPr>
        <p:txBody>
          <a:bodyPr/>
          <a:lstStyle/>
          <a:p>
            <a:pPr marL="109538" algn="ctr">
              <a:defRPr/>
            </a:pPr>
            <a:r>
              <a:rPr lang="en-US" sz="3000" i="1" dirty="0" err="1" smtClean="0">
                <a:solidFill>
                  <a:schemeClr val="bg1"/>
                </a:solidFill>
                <a:latin typeface="Comic Sans MS" pitchFamily="66" charset="0"/>
              </a:rPr>
              <a:t>Kerangka</a:t>
            </a:r>
            <a:r>
              <a:rPr lang="en-US" sz="3000" i="1" dirty="0" smtClean="0">
                <a:solidFill>
                  <a:schemeClr val="bg1"/>
                </a:solidFill>
                <a:latin typeface="Comic Sans MS" pitchFamily="66" charset="0"/>
              </a:rPr>
              <a:t> </a:t>
            </a:r>
            <a:r>
              <a:rPr lang="en-US" sz="3000" i="1" dirty="0" err="1" smtClean="0">
                <a:solidFill>
                  <a:schemeClr val="bg1"/>
                </a:solidFill>
                <a:latin typeface="Comic Sans MS" pitchFamily="66" charset="0"/>
              </a:rPr>
              <a:t>Kerja</a:t>
            </a:r>
            <a:r>
              <a:rPr lang="en-US" sz="3000" i="1" dirty="0" smtClean="0">
                <a:solidFill>
                  <a:schemeClr val="bg1"/>
                </a:solidFill>
                <a:latin typeface="Comic Sans MS" pitchFamily="66" charset="0"/>
              </a:rPr>
              <a:t> </a:t>
            </a:r>
            <a:r>
              <a:rPr lang="en-US" sz="3000" i="1" dirty="0" err="1" smtClean="0">
                <a:solidFill>
                  <a:schemeClr val="bg1"/>
                </a:solidFill>
                <a:latin typeface="Comic Sans MS" pitchFamily="66" charset="0"/>
              </a:rPr>
              <a:t>Konseptual</a:t>
            </a:r>
            <a:endParaRPr lang="en-US" sz="3000" i="1" dirty="0" smtClean="0">
              <a:solidFill>
                <a:schemeClr val="bg1"/>
              </a:solidFill>
              <a:latin typeface="Comic Sans MS" pitchFamily="66"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58724"/>
                                        </p:tgtEl>
                                        <p:attrNameLst>
                                          <p:attrName>style.visibility</p:attrName>
                                        </p:attrNameLst>
                                      </p:cBhvr>
                                      <p:to>
                                        <p:strVal val="visible"/>
                                      </p:to>
                                    </p:set>
                                    <p:animEffect transition="in" filter="wipe(up)">
                                      <p:cBhvr>
                                        <p:cTn id="7" dur="500"/>
                                        <p:tgtEl>
                                          <p:spTgt spid="1587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58744"/>
                                        </p:tgtEl>
                                        <p:attrNameLst>
                                          <p:attrName>style.visibility</p:attrName>
                                        </p:attrNameLst>
                                      </p:cBhvr>
                                      <p:to>
                                        <p:strVal val="visible"/>
                                      </p:to>
                                    </p:set>
                                    <p:animEffect transition="in" filter="wipe(up)">
                                      <p:cBhvr>
                                        <p:cTn id="12" dur="500"/>
                                        <p:tgtEl>
                                          <p:spTgt spid="15874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58739"/>
                                        </p:tgtEl>
                                        <p:attrNameLst>
                                          <p:attrName>style.visibility</p:attrName>
                                        </p:attrNameLst>
                                      </p:cBhvr>
                                      <p:to>
                                        <p:strVal val="visible"/>
                                      </p:to>
                                    </p:set>
                                    <p:animEffect transition="in" filter="wipe(up)">
                                      <p:cBhvr>
                                        <p:cTn id="17" dur="500"/>
                                        <p:tgtEl>
                                          <p:spTgt spid="1587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4" grpId="0" animBg="1" autoUpdateAnimBg="0"/>
      <p:bldP spid="158739" grpId="0" animBg="1" autoUpdateAnimBg="0"/>
      <p:bldP spid="158744"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533400" y="1474788"/>
            <a:ext cx="8229600" cy="554037"/>
          </a:xfrm>
          <a:prstGeom prst="rect">
            <a:avLst/>
          </a:prstGeom>
          <a:noFill/>
          <a:ln w="28575" cap="sq">
            <a:noFill/>
            <a:miter lim="800000"/>
            <a:headEnd type="none" w="sm" len="sm"/>
            <a:tailEnd type="none" w="sm" len="sm"/>
          </a:ln>
        </p:spPr>
        <p:txBody>
          <a:bodyPr>
            <a:spAutoFit/>
          </a:bodyPr>
          <a:lstStyle/>
          <a:p>
            <a:pPr marL="350838" indent="-350838" algn="l">
              <a:lnSpc>
                <a:spcPct val="115000"/>
              </a:lnSpc>
              <a:spcBef>
                <a:spcPct val="30000"/>
              </a:spcBef>
              <a:buSzPct val="80000"/>
            </a:pPr>
            <a:r>
              <a:rPr lang="en-US" sz="2800" b="1">
                <a:solidFill>
                  <a:srgbClr val="800000"/>
                </a:solidFill>
                <a:latin typeface="Comic Sans MS" pitchFamily="66" charset="0"/>
              </a:rPr>
              <a:t>Kebutuhan akan Kerangka Kerja Konseptual:</a:t>
            </a:r>
            <a:endParaRPr lang="en-US">
              <a:latin typeface="Comic Sans MS" pitchFamily="66" charset="0"/>
            </a:endParaRPr>
          </a:p>
        </p:txBody>
      </p:sp>
      <p:sp>
        <p:nvSpPr>
          <p:cNvPr id="5123" name="Text Box 5"/>
          <p:cNvSpPr txBox="1">
            <a:spLocks noChangeArrowheads="1"/>
          </p:cNvSpPr>
          <p:nvPr/>
        </p:nvSpPr>
        <p:spPr bwMode="auto">
          <a:xfrm>
            <a:off x="838200" y="2203450"/>
            <a:ext cx="7696200" cy="3400611"/>
          </a:xfrm>
          <a:prstGeom prst="rect">
            <a:avLst/>
          </a:prstGeom>
          <a:noFill/>
          <a:ln w="28575" cap="sq">
            <a:noFill/>
            <a:miter lim="800000"/>
            <a:headEnd type="none" w="sm" len="sm"/>
            <a:tailEnd type="none" w="sm" len="sm"/>
          </a:ln>
        </p:spPr>
        <p:txBody>
          <a:bodyPr>
            <a:spAutoFit/>
          </a:bodyPr>
          <a:lstStyle/>
          <a:p>
            <a:pPr marL="457200" indent="-457200" algn="l">
              <a:lnSpc>
                <a:spcPct val="115000"/>
              </a:lnSpc>
              <a:spcBef>
                <a:spcPct val="30000"/>
              </a:spcBef>
              <a:buSzPct val="80000"/>
              <a:buFontTx/>
              <a:buBlip>
                <a:blip r:embed="rId3"/>
              </a:buBlip>
            </a:pPr>
            <a:r>
              <a:rPr lang="en-US" sz="3600" dirty="0" err="1">
                <a:latin typeface="Comic Sans MS" pitchFamily="66" charset="0"/>
              </a:rPr>
              <a:t>Menghasilkan</a:t>
            </a:r>
            <a:r>
              <a:rPr lang="en-US" sz="3600" dirty="0">
                <a:latin typeface="Comic Sans MS" pitchFamily="66" charset="0"/>
              </a:rPr>
              <a:t> </a:t>
            </a:r>
            <a:r>
              <a:rPr lang="en-US" sz="3600" dirty="0" err="1">
                <a:latin typeface="Comic Sans MS" pitchFamily="66" charset="0"/>
              </a:rPr>
              <a:t>sekelompok</a:t>
            </a:r>
            <a:r>
              <a:rPr lang="en-US" sz="3600" dirty="0">
                <a:latin typeface="Comic Sans MS" pitchFamily="66" charset="0"/>
              </a:rPr>
              <a:t> </a:t>
            </a:r>
            <a:r>
              <a:rPr lang="en-US" sz="3600" dirty="0" err="1">
                <a:latin typeface="Comic Sans MS" pitchFamily="66" charset="0"/>
              </a:rPr>
              <a:t>standar</a:t>
            </a:r>
            <a:r>
              <a:rPr lang="en-US" sz="3600" dirty="0">
                <a:latin typeface="Comic Sans MS" pitchFamily="66" charset="0"/>
              </a:rPr>
              <a:t> </a:t>
            </a:r>
            <a:r>
              <a:rPr lang="en-US" sz="3600" dirty="0" err="1">
                <a:latin typeface="Comic Sans MS" pitchFamily="66" charset="0"/>
              </a:rPr>
              <a:t>dan</a:t>
            </a:r>
            <a:r>
              <a:rPr lang="en-US" sz="3600" dirty="0">
                <a:latin typeface="Comic Sans MS" pitchFamily="66" charset="0"/>
              </a:rPr>
              <a:t> </a:t>
            </a:r>
            <a:r>
              <a:rPr lang="en-US" sz="3600" dirty="0" err="1">
                <a:latin typeface="Comic Sans MS" pitchFamily="66" charset="0"/>
              </a:rPr>
              <a:t>aturan-aturan</a:t>
            </a:r>
            <a:r>
              <a:rPr lang="en-US" sz="3600" dirty="0">
                <a:latin typeface="Comic Sans MS" pitchFamily="66" charset="0"/>
              </a:rPr>
              <a:t> yang </a:t>
            </a:r>
            <a:r>
              <a:rPr lang="en-US" sz="3600" dirty="0" err="1">
                <a:latin typeface="Comic Sans MS" pitchFamily="66" charset="0"/>
              </a:rPr>
              <a:t>koheren</a:t>
            </a:r>
            <a:endParaRPr lang="en-US" sz="3600" dirty="0">
              <a:latin typeface="Comic Sans MS" pitchFamily="66" charset="0"/>
            </a:endParaRPr>
          </a:p>
          <a:p>
            <a:pPr marL="457200" indent="-457200" algn="l">
              <a:lnSpc>
                <a:spcPct val="115000"/>
              </a:lnSpc>
              <a:spcBef>
                <a:spcPct val="30000"/>
              </a:spcBef>
              <a:buSzPct val="80000"/>
              <a:buFontTx/>
              <a:buBlip>
                <a:blip r:embed="rId3"/>
              </a:buBlip>
            </a:pPr>
            <a:r>
              <a:rPr lang="en-US" sz="3600" dirty="0" err="1">
                <a:latin typeface="Comic Sans MS" pitchFamily="66" charset="0"/>
              </a:rPr>
              <a:t>Memecahkan</a:t>
            </a:r>
            <a:r>
              <a:rPr lang="en-US" sz="3600" dirty="0">
                <a:latin typeface="Comic Sans MS" pitchFamily="66" charset="0"/>
              </a:rPr>
              <a:t> </a:t>
            </a:r>
            <a:r>
              <a:rPr lang="en-US" sz="3600" dirty="0" err="1">
                <a:latin typeface="Comic Sans MS" pitchFamily="66" charset="0"/>
              </a:rPr>
              <a:t>masalah-masalah</a:t>
            </a:r>
            <a:r>
              <a:rPr lang="en-US" sz="3600" dirty="0">
                <a:latin typeface="Comic Sans MS" pitchFamily="66" charset="0"/>
              </a:rPr>
              <a:t> </a:t>
            </a:r>
            <a:r>
              <a:rPr lang="en-US" sz="3600" dirty="0" err="1">
                <a:latin typeface="Comic Sans MS" pitchFamily="66" charset="0"/>
              </a:rPr>
              <a:t>praktis</a:t>
            </a:r>
            <a:r>
              <a:rPr lang="en-US" sz="3600" dirty="0">
                <a:latin typeface="Comic Sans MS" pitchFamily="66" charset="0"/>
              </a:rPr>
              <a:t> yang </a:t>
            </a:r>
            <a:r>
              <a:rPr lang="en-US" sz="3600" dirty="0" err="1">
                <a:latin typeface="Comic Sans MS" pitchFamily="66" charset="0"/>
              </a:rPr>
              <a:t>baru</a:t>
            </a:r>
            <a:endParaRPr lang="en-US" sz="3600" dirty="0">
              <a:latin typeface="Comic Sans MS" pitchFamily="66" charset="0"/>
            </a:endParaRPr>
          </a:p>
        </p:txBody>
      </p:sp>
      <p:sp>
        <p:nvSpPr>
          <p:cNvPr id="207879" name="Rectangle 7"/>
          <p:cNvSpPr>
            <a:spLocks noGrp="1" noChangeArrowheads="1"/>
          </p:cNvSpPr>
          <p:nvPr>
            <p:ph type="title"/>
          </p:nvPr>
        </p:nvSpPr>
        <p:spPr>
          <a:xfrm>
            <a:off x="457200" y="457200"/>
            <a:ext cx="8229600" cy="560388"/>
          </a:xfrm>
          <a:solidFill>
            <a:srgbClr val="005B88"/>
          </a:solidFill>
          <a:ln cap="flat"/>
        </p:spPr>
        <p:txBody>
          <a:bodyPr/>
          <a:lstStyle/>
          <a:p>
            <a:pPr marL="109538" algn="ctr">
              <a:defRPr/>
            </a:pPr>
            <a:r>
              <a:rPr lang="en-US" sz="3000" i="1" dirty="0" err="1" smtClean="0">
                <a:solidFill>
                  <a:schemeClr val="accent4">
                    <a:lumMod val="20000"/>
                    <a:lumOff val="80000"/>
                  </a:schemeClr>
                </a:solidFill>
                <a:latin typeface="Comic Sans MS" pitchFamily="66" charset="0"/>
              </a:rPr>
              <a:t>Kerangka</a:t>
            </a:r>
            <a:r>
              <a:rPr lang="en-US" sz="3000" i="1" dirty="0" smtClean="0">
                <a:solidFill>
                  <a:schemeClr val="accent4">
                    <a:lumMod val="20000"/>
                    <a:lumOff val="80000"/>
                  </a:schemeClr>
                </a:solidFill>
                <a:latin typeface="Comic Sans MS" pitchFamily="66" charset="0"/>
              </a:rPr>
              <a:t> </a:t>
            </a:r>
            <a:r>
              <a:rPr lang="en-US" sz="3000" i="1" dirty="0" err="1" smtClean="0">
                <a:solidFill>
                  <a:schemeClr val="accent4">
                    <a:lumMod val="20000"/>
                    <a:lumOff val="80000"/>
                  </a:schemeClr>
                </a:solidFill>
                <a:latin typeface="Comic Sans MS" pitchFamily="66" charset="0"/>
              </a:rPr>
              <a:t>Kerja</a:t>
            </a:r>
            <a:r>
              <a:rPr lang="en-US" sz="3000" i="1" dirty="0" smtClean="0">
                <a:solidFill>
                  <a:schemeClr val="accent4">
                    <a:lumMod val="20000"/>
                    <a:lumOff val="80000"/>
                  </a:schemeClr>
                </a:solidFill>
                <a:latin typeface="Comic Sans MS" pitchFamily="66" charset="0"/>
              </a:rPr>
              <a:t> </a:t>
            </a:r>
            <a:r>
              <a:rPr lang="en-US" sz="3000" i="1" dirty="0" err="1" smtClean="0">
                <a:solidFill>
                  <a:schemeClr val="accent4">
                    <a:lumMod val="20000"/>
                    <a:lumOff val="80000"/>
                  </a:schemeClr>
                </a:solidFill>
                <a:latin typeface="Comic Sans MS" pitchFamily="66" charset="0"/>
              </a:rPr>
              <a:t>Konseptual</a:t>
            </a:r>
            <a:endParaRPr lang="en-US" sz="3000" i="1" dirty="0" smtClean="0">
              <a:solidFill>
                <a:schemeClr val="accent4">
                  <a:lumMod val="20000"/>
                  <a:lumOff val="80000"/>
                </a:schemeClr>
              </a:solidFill>
              <a:latin typeface="Comic Sans MS" pitchFamily="66" charset="0"/>
            </a:endParaRPr>
          </a:p>
        </p:txBody>
      </p:sp>
      <p:sp>
        <p:nvSpPr>
          <p:cNvPr id="207880" name="Text Box 8"/>
          <p:cNvSpPr txBox="1">
            <a:spLocks noChangeArrowheads="1"/>
          </p:cNvSpPr>
          <p:nvPr/>
        </p:nvSpPr>
        <p:spPr bwMode="auto">
          <a:xfrm>
            <a:off x="1981200" y="6369050"/>
            <a:ext cx="7010400" cy="336550"/>
          </a:xfrm>
          <a:prstGeom prst="rect">
            <a:avLst/>
          </a:prstGeom>
          <a:solidFill>
            <a:schemeClr val="bg1"/>
          </a:solidFill>
          <a:ln w="19050">
            <a:noFill/>
            <a:miter lim="800000"/>
            <a:headEnd/>
            <a:tailEnd/>
          </a:ln>
          <a:effectLst/>
        </p:spPr>
        <p:txBody>
          <a:bodyPr>
            <a:spAutoFit/>
          </a:bodyPr>
          <a:lstStyle/>
          <a:p>
            <a:pPr marL="457200" indent="-457200" algn="r">
              <a:spcBef>
                <a:spcPct val="50000"/>
              </a:spcBef>
              <a:defRPr/>
            </a:pPr>
            <a:r>
              <a:rPr lang="en-US" sz="1600" b="1" i="1">
                <a:solidFill>
                  <a:schemeClr val="bg2"/>
                </a:solidFill>
                <a:effectLst>
                  <a:outerShdw blurRad="38100" dist="38100" dir="2700000" algn="tl">
                    <a:srgbClr val="C0C0C0"/>
                  </a:outerShdw>
                </a:effectLst>
                <a:latin typeface="Comic Sans MS" pitchFamily="66" charset="0"/>
              </a:rPr>
              <a:t>LO 1  Describe the usefulness of a conceptual framework.</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5"/>
          <p:cNvSpPr txBox="1">
            <a:spLocks noChangeArrowheads="1"/>
          </p:cNvSpPr>
          <p:nvPr/>
        </p:nvSpPr>
        <p:spPr bwMode="auto">
          <a:xfrm>
            <a:off x="467544" y="1484784"/>
            <a:ext cx="8066856" cy="4401205"/>
          </a:xfrm>
          <a:prstGeom prst="rect">
            <a:avLst/>
          </a:prstGeom>
          <a:noFill/>
          <a:ln w="28575" cap="sq">
            <a:noFill/>
            <a:miter lim="800000"/>
            <a:headEnd type="none" w="sm" len="sm"/>
            <a:tailEnd type="none" w="sm" len="sm"/>
          </a:ln>
        </p:spPr>
        <p:txBody>
          <a:bodyPr wrap="square">
            <a:spAutoFit/>
          </a:bodyPr>
          <a:lstStyle/>
          <a:p>
            <a:pPr marL="352425" lvl="0" indent="-352425" algn="just"/>
            <a:r>
              <a:rPr lang="id-ID" sz="2800" dirty="0" smtClean="0"/>
              <a:t>1. </a:t>
            </a:r>
            <a:r>
              <a:rPr lang="en-US" sz="2800" dirty="0" err="1" smtClean="0"/>
              <a:t>Sebagai</a:t>
            </a:r>
            <a:r>
              <a:rPr lang="en-US" sz="2800" dirty="0" smtClean="0"/>
              <a:t> </a:t>
            </a:r>
            <a:r>
              <a:rPr lang="en-US" sz="2800" dirty="0" err="1" smtClean="0"/>
              <a:t>pedoman</a:t>
            </a:r>
            <a:r>
              <a:rPr lang="en-US" sz="2800" dirty="0" smtClean="0"/>
              <a:t> </a:t>
            </a:r>
            <a:r>
              <a:rPr lang="en-US" sz="2800" dirty="0" err="1" smtClean="0"/>
              <a:t>dalam</a:t>
            </a:r>
            <a:r>
              <a:rPr lang="en-US" sz="2800" dirty="0" smtClean="0"/>
              <a:t> </a:t>
            </a:r>
            <a:r>
              <a:rPr lang="en-US" sz="2800" dirty="0" err="1" smtClean="0"/>
              <a:t>menentukan</a:t>
            </a:r>
            <a:r>
              <a:rPr lang="en-US" sz="2800" dirty="0" smtClean="0"/>
              <a:t> </a:t>
            </a:r>
            <a:r>
              <a:rPr lang="en-US" sz="2800" dirty="0" err="1" smtClean="0"/>
              <a:t>standar</a:t>
            </a:r>
            <a:r>
              <a:rPr lang="en-US" sz="2800" dirty="0" smtClean="0"/>
              <a:t> </a:t>
            </a:r>
            <a:r>
              <a:rPr lang="en-US" sz="2800" dirty="0" err="1" smtClean="0"/>
              <a:t>akuntansi</a:t>
            </a:r>
            <a:endParaRPr lang="id-ID" sz="2800" dirty="0" smtClean="0"/>
          </a:p>
          <a:p>
            <a:pPr marL="352425" lvl="0" indent="-352425" algn="just"/>
            <a:r>
              <a:rPr lang="id-ID" sz="2800" dirty="0" smtClean="0"/>
              <a:t>2. </a:t>
            </a:r>
            <a:r>
              <a:rPr lang="en-US" sz="2800" dirty="0" err="1" smtClean="0"/>
              <a:t>Sebagai</a:t>
            </a:r>
            <a:r>
              <a:rPr lang="en-US" sz="2800" dirty="0" smtClean="0"/>
              <a:t> </a:t>
            </a:r>
            <a:r>
              <a:rPr lang="en-US" sz="2800" dirty="0" err="1" smtClean="0"/>
              <a:t>kerangka</a:t>
            </a:r>
            <a:r>
              <a:rPr lang="en-US" sz="2800" dirty="0" smtClean="0"/>
              <a:t> </a:t>
            </a:r>
            <a:r>
              <a:rPr lang="en-US" sz="2800" dirty="0" err="1" smtClean="0"/>
              <a:t>referensi</a:t>
            </a:r>
            <a:r>
              <a:rPr lang="en-US" sz="2800" dirty="0" smtClean="0"/>
              <a:t> </a:t>
            </a:r>
            <a:r>
              <a:rPr lang="en-US" sz="2800" dirty="0" err="1" smtClean="0"/>
              <a:t>untuk</a:t>
            </a:r>
            <a:r>
              <a:rPr lang="en-US" sz="2800" dirty="0" smtClean="0"/>
              <a:t> </a:t>
            </a:r>
            <a:r>
              <a:rPr lang="en-US" sz="2800" dirty="0" err="1" smtClean="0"/>
              <a:t>memecahkan</a:t>
            </a:r>
            <a:r>
              <a:rPr lang="en-US" sz="2800" dirty="0" smtClean="0"/>
              <a:t> </a:t>
            </a:r>
            <a:r>
              <a:rPr lang="en-US" sz="2800" dirty="0" err="1" smtClean="0"/>
              <a:t>masalah</a:t>
            </a:r>
            <a:r>
              <a:rPr lang="en-US" sz="2800" dirty="0" smtClean="0"/>
              <a:t> </a:t>
            </a:r>
            <a:r>
              <a:rPr lang="en-US" sz="2800" dirty="0" err="1" smtClean="0"/>
              <a:t>akuntansi</a:t>
            </a:r>
            <a:r>
              <a:rPr lang="en-US" sz="2800" dirty="0" smtClean="0"/>
              <a:t> </a:t>
            </a:r>
            <a:r>
              <a:rPr lang="en-US" sz="2800" dirty="0" err="1" smtClean="0"/>
              <a:t>apabila</a:t>
            </a:r>
            <a:r>
              <a:rPr lang="en-US" sz="2800" dirty="0" smtClean="0"/>
              <a:t> </a:t>
            </a:r>
            <a:r>
              <a:rPr lang="en-US" sz="2800" dirty="0" err="1" smtClean="0"/>
              <a:t>standar</a:t>
            </a:r>
            <a:r>
              <a:rPr lang="en-US" sz="2800" dirty="0" smtClean="0"/>
              <a:t> yang </a:t>
            </a:r>
            <a:r>
              <a:rPr lang="en-US" sz="2800" dirty="0" err="1" smtClean="0"/>
              <a:t>sekarang</a:t>
            </a:r>
            <a:r>
              <a:rPr lang="en-US" sz="2800" dirty="0" smtClean="0"/>
              <a:t> </a:t>
            </a:r>
            <a:r>
              <a:rPr lang="en-US" sz="2800" dirty="0" err="1" smtClean="0"/>
              <a:t>ada</a:t>
            </a:r>
            <a:r>
              <a:rPr lang="en-US" sz="2800" dirty="0" smtClean="0"/>
              <a:t> </a:t>
            </a:r>
            <a:r>
              <a:rPr lang="en-US" sz="2800" dirty="0" err="1" smtClean="0"/>
              <a:t>tidak</a:t>
            </a:r>
            <a:r>
              <a:rPr lang="en-US" sz="2800" dirty="0" smtClean="0"/>
              <a:t> </a:t>
            </a:r>
            <a:r>
              <a:rPr lang="en-US" sz="2800" dirty="0" err="1" smtClean="0"/>
              <a:t>mengatur</a:t>
            </a:r>
            <a:r>
              <a:rPr lang="en-US" sz="2800" dirty="0" smtClean="0"/>
              <a:t> </a:t>
            </a:r>
            <a:r>
              <a:rPr lang="en-US" sz="2800" dirty="0" err="1" smtClean="0"/>
              <a:t>isu</a:t>
            </a:r>
            <a:r>
              <a:rPr lang="en-US" sz="2800" dirty="0" smtClean="0"/>
              <a:t> b</a:t>
            </a:r>
            <a:r>
              <a:rPr lang="id-ID" sz="2800" dirty="0" smtClean="0"/>
              <a:t>a</a:t>
            </a:r>
            <a:r>
              <a:rPr lang="en-US" sz="2800" dirty="0" err="1" smtClean="0"/>
              <a:t>ru</a:t>
            </a:r>
            <a:r>
              <a:rPr lang="en-US" sz="2800" dirty="0" smtClean="0"/>
              <a:t> yang </a:t>
            </a:r>
            <a:r>
              <a:rPr lang="en-US" sz="2800" dirty="0" err="1" smtClean="0"/>
              <a:t>muncul</a:t>
            </a:r>
            <a:r>
              <a:rPr lang="en-US" sz="2800" dirty="0" smtClean="0"/>
              <a:t>.</a:t>
            </a:r>
            <a:endParaRPr lang="id-ID" sz="2800" dirty="0" smtClean="0"/>
          </a:p>
          <a:p>
            <a:pPr marL="352425" lvl="0" indent="-352425" algn="just"/>
            <a:r>
              <a:rPr lang="id-ID" sz="2800" dirty="0" smtClean="0"/>
              <a:t>3. </a:t>
            </a:r>
            <a:r>
              <a:rPr lang="en-US" sz="2800" dirty="0" err="1" smtClean="0"/>
              <a:t>Sebagai</a:t>
            </a:r>
            <a:r>
              <a:rPr lang="en-US" sz="2800" dirty="0" smtClean="0"/>
              <a:t> </a:t>
            </a:r>
            <a:r>
              <a:rPr lang="en-US" sz="2800" dirty="0" err="1" smtClean="0"/>
              <a:t>dasar</a:t>
            </a:r>
            <a:r>
              <a:rPr lang="en-US" sz="2800" dirty="0" smtClean="0"/>
              <a:t> </a:t>
            </a:r>
            <a:r>
              <a:rPr lang="en-US" sz="2800" dirty="0" err="1" smtClean="0"/>
              <a:t>membuat</a:t>
            </a:r>
            <a:r>
              <a:rPr lang="en-US" sz="2800" dirty="0" smtClean="0"/>
              <a:t> </a:t>
            </a:r>
            <a:r>
              <a:rPr lang="en-US" sz="2800" dirty="0" err="1" smtClean="0"/>
              <a:t>pertimbangan</a:t>
            </a:r>
            <a:r>
              <a:rPr lang="en-US" sz="2800" dirty="0" smtClean="0"/>
              <a:t> (</a:t>
            </a:r>
            <a:r>
              <a:rPr lang="en-US" sz="2800" dirty="0" err="1" smtClean="0"/>
              <a:t>judgement</a:t>
            </a:r>
            <a:r>
              <a:rPr lang="en-US" sz="2800" dirty="0" smtClean="0"/>
              <a:t>) </a:t>
            </a:r>
            <a:r>
              <a:rPr lang="en-US" sz="2800" dirty="0" err="1" smtClean="0"/>
              <a:t>dalam</a:t>
            </a:r>
            <a:r>
              <a:rPr lang="en-US" sz="2800" dirty="0" smtClean="0"/>
              <a:t> </a:t>
            </a:r>
            <a:r>
              <a:rPr lang="en-US" sz="2800" dirty="0" err="1" smtClean="0"/>
              <a:t>menyajikan</a:t>
            </a:r>
            <a:r>
              <a:rPr lang="en-US" sz="2800" dirty="0" smtClean="0"/>
              <a:t> </a:t>
            </a:r>
            <a:r>
              <a:rPr lang="en-US" sz="2800" dirty="0" err="1" smtClean="0"/>
              <a:t>laporan</a:t>
            </a:r>
            <a:r>
              <a:rPr lang="en-US" sz="2800" dirty="0" smtClean="0"/>
              <a:t> </a:t>
            </a:r>
            <a:r>
              <a:rPr lang="en-US" sz="2800" dirty="0" err="1" smtClean="0"/>
              <a:t>keuangan</a:t>
            </a:r>
            <a:endParaRPr lang="id-ID" sz="2800" dirty="0" smtClean="0"/>
          </a:p>
          <a:p>
            <a:pPr marL="352425" indent="-352425" algn="just"/>
            <a:r>
              <a:rPr lang="id-ID" sz="2800" dirty="0" smtClean="0"/>
              <a:t>4. </a:t>
            </a:r>
            <a:r>
              <a:rPr lang="en-US" sz="2800" dirty="0" err="1" smtClean="0"/>
              <a:t>Meningkatkan</a:t>
            </a:r>
            <a:r>
              <a:rPr lang="en-US" sz="2800" dirty="0" smtClean="0"/>
              <a:t> </a:t>
            </a:r>
            <a:r>
              <a:rPr lang="en-US" sz="2800" dirty="0" err="1" smtClean="0"/>
              <a:t>daya</a:t>
            </a:r>
            <a:r>
              <a:rPr lang="en-US" sz="2800" dirty="0" smtClean="0"/>
              <a:t> banding </a:t>
            </a:r>
            <a:r>
              <a:rPr lang="en-US" sz="2800" dirty="0" err="1" smtClean="0"/>
              <a:t>dengan</a:t>
            </a:r>
            <a:r>
              <a:rPr lang="en-US" sz="2800" dirty="0" smtClean="0"/>
              <a:t> </a:t>
            </a:r>
            <a:r>
              <a:rPr lang="en-US" sz="2800" dirty="0" err="1" smtClean="0"/>
              <a:t>cara</a:t>
            </a:r>
            <a:r>
              <a:rPr lang="en-US" sz="2800" dirty="0" smtClean="0"/>
              <a:t> </a:t>
            </a:r>
            <a:r>
              <a:rPr lang="en-US" sz="2800" dirty="0" err="1" smtClean="0"/>
              <a:t>mengurangi</a:t>
            </a:r>
            <a:r>
              <a:rPr lang="en-US" sz="2800" dirty="0" smtClean="0"/>
              <a:t> </a:t>
            </a:r>
            <a:r>
              <a:rPr lang="en-US" sz="2800" dirty="0" err="1" smtClean="0"/>
              <a:t>berbagai</a:t>
            </a:r>
            <a:r>
              <a:rPr lang="en-US" sz="2800" dirty="0" smtClean="0"/>
              <a:t> </a:t>
            </a:r>
            <a:r>
              <a:rPr lang="en-US" sz="2800" dirty="0" err="1" smtClean="0"/>
              <a:t>alternatif</a:t>
            </a:r>
            <a:r>
              <a:rPr lang="en-US" sz="2800" dirty="0" smtClean="0"/>
              <a:t> </a:t>
            </a:r>
            <a:r>
              <a:rPr lang="en-US" sz="2800" dirty="0" err="1" smtClean="0"/>
              <a:t>metode</a:t>
            </a:r>
            <a:r>
              <a:rPr lang="en-US" sz="2800" dirty="0" smtClean="0"/>
              <a:t> </a:t>
            </a:r>
            <a:r>
              <a:rPr lang="en-US" sz="2800" dirty="0" err="1" smtClean="0"/>
              <a:t>akuntansi</a:t>
            </a:r>
            <a:r>
              <a:rPr lang="en-US" sz="2800" dirty="0" smtClean="0"/>
              <a:t> yang </a:t>
            </a:r>
            <a:r>
              <a:rPr lang="en-US" sz="2800" dirty="0" err="1" smtClean="0"/>
              <a:t>ada</a:t>
            </a:r>
            <a:r>
              <a:rPr lang="en-US" sz="2800" dirty="0" smtClean="0"/>
              <a:t>.</a:t>
            </a:r>
            <a:endParaRPr lang="en-US" sz="2800" dirty="0">
              <a:latin typeface="Comic Sans MS" pitchFamily="66" charset="0"/>
            </a:endParaRPr>
          </a:p>
        </p:txBody>
      </p:sp>
      <p:sp>
        <p:nvSpPr>
          <p:cNvPr id="207879" name="Rectangle 7"/>
          <p:cNvSpPr>
            <a:spLocks noGrp="1" noChangeArrowheads="1"/>
          </p:cNvSpPr>
          <p:nvPr>
            <p:ph type="title"/>
          </p:nvPr>
        </p:nvSpPr>
        <p:spPr>
          <a:xfrm>
            <a:off x="457200" y="457200"/>
            <a:ext cx="8229600" cy="811560"/>
          </a:xfrm>
          <a:solidFill>
            <a:srgbClr val="005B88"/>
          </a:solidFill>
          <a:ln cap="flat"/>
        </p:spPr>
        <p:txBody>
          <a:bodyPr>
            <a:normAutofit fontScale="90000"/>
          </a:bodyPr>
          <a:lstStyle/>
          <a:p>
            <a:pPr marL="109538">
              <a:defRPr/>
            </a:pPr>
            <a:r>
              <a:rPr lang="en-US" sz="2800" dirty="0" smtClean="0">
                <a:solidFill>
                  <a:schemeClr val="bg1"/>
                </a:solidFill>
              </a:rPr>
              <a:t> FASB </a:t>
            </a:r>
            <a:r>
              <a:rPr lang="en-US" sz="2800" dirty="0" err="1" smtClean="0">
                <a:solidFill>
                  <a:schemeClr val="bg1"/>
                </a:solidFill>
              </a:rPr>
              <a:t>mengidentifikasi</a:t>
            </a:r>
            <a:r>
              <a:rPr lang="en-US" sz="2800" dirty="0" smtClean="0">
                <a:solidFill>
                  <a:schemeClr val="bg1"/>
                </a:solidFill>
              </a:rPr>
              <a:t> </a:t>
            </a:r>
            <a:r>
              <a:rPr lang="id-ID" sz="2800" dirty="0" smtClean="0">
                <a:solidFill>
                  <a:schemeClr val="bg1"/>
                </a:solidFill>
              </a:rPr>
              <a:t>4</a:t>
            </a:r>
            <a:r>
              <a:rPr lang="en-US" sz="2800" dirty="0" smtClean="0">
                <a:solidFill>
                  <a:schemeClr val="bg1"/>
                </a:solidFill>
              </a:rPr>
              <a:t> </a:t>
            </a:r>
            <a:r>
              <a:rPr lang="en-US" sz="2800" dirty="0" err="1" smtClean="0">
                <a:solidFill>
                  <a:schemeClr val="bg1"/>
                </a:solidFill>
              </a:rPr>
              <a:t>manfaat</a:t>
            </a:r>
            <a:r>
              <a:rPr lang="en-US" sz="2800" dirty="0" smtClean="0">
                <a:solidFill>
                  <a:schemeClr val="bg1"/>
                </a:solidFill>
              </a:rPr>
              <a:t> yang </a:t>
            </a:r>
            <a:r>
              <a:rPr lang="en-US" sz="2800" dirty="0" err="1" smtClean="0">
                <a:solidFill>
                  <a:schemeClr val="bg1"/>
                </a:solidFill>
              </a:rPr>
              <a:t>dapat</a:t>
            </a:r>
            <a:r>
              <a:rPr lang="en-US" sz="2800" dirty="0" smtClean="0">
                <a:solidFill>
                  <a:schemeClr val="bg1"/>
                </a:solidFill>
              </a:rPr>
              <a:t> </a:t>
            </a:r>
            <a:r>
              <a:rPr lang="en-US" sz="2800" dirty="0" err="1" smtClean="0">
                <a:solidFill>
                  <a:schemeClr val="bg1"/>
                </a:solidFill>
              </a:rPr>
              <a:t>diperoleh</a:t>
            </a:r>
            <a:r>
              <a:rPr lang="en-US" sz="2800" dirty="0" smtClean="0">
                <a:solidFill>
                  <a:schemeClr val="bg1"/>
                </a:solidFill>
              </a:rPr>
              <a:t> </a:t>
            </a:r>
            <a:r>
              <a:rPr lang="en-US" sz="2800" dirty="0" err="1" smtClean="0">
                <a:solidFill>
                  <a:schemeClr val="bg1"/>
                </a:solidFill>
              </a:rPr>
              <a:t>dari</a:t>
            </a:r>
            <a:r>
              <a:rPr lang="en-US" sz="2800" dirty="0" smtClean="0">
                <a:solidFill>
                  <a:schemeClr val="bg1"/>
                </a:solidFill>
              </a:rPr>
              <a:t> </a:t>
            </a:r>
            <a:r>
              <a:rPr lang="en-US" sz="2800" dirty="0" err="1" smtClean="0">
                <a:solidFill>
                  <a:schemeClr val="bg1"/>
                </a:solidFill>
              </a:rPr>
              <a:t>kerangka</a:t>
            </a:r>
            <a:r>
              <a:rPr lang="en-US" sz="2800" dirty="0" smtClean="0">
                <a:solidFill>
                  <a:schemeClr val="bg1"/>
                </a:solidFill>
              </a:rPr>
              <a:t> </a:t>
            </a:r>
            <a:r>
              <a:rPr lang="en-US" sz="2800" dirty="0" err="1" smtClean="0">
                <a:solidFill>
                  <a:schemeClr val="bg1"/>
                </a:solidFill>
              </a:rPr>
              <a:t>konseptual</a:t>
            </a:r>
            <a:endParaRPr lang="en-US" sz="2800" i="1" dirty="0" smtClean="0">
              <a:solidFill>
                <a:schemeClr val="bg1"/>
              </a:solidFill>
              <a:latin typeface="Comic Sans MS" pitchFamily="66" charset="0"/>
            </a:endParaRPr>
          </a:p>
        </p:txBody>
      </p:sp>
      <p:sp>
        <p:nvSpPr>
          <p:cNvPr id="207880" name="Text Box 8"/>
          <p:cNvSpPr txBox="1">
            <a:spLocks noChangeArrowheads="1"/>
          </p:cNvSpPr>
          <p:nvPr/>
        </p:nvSpPr>
        <p:spPr bwMode="auto">
          <a:xfrm>
            <a:off x="1981200" y="6369050"/>
            <a:ext cx="7010400" cy="336550"/>
          </a:xfrm>
          <a:prstGeom prst="rect">
            <a:avLst/>
          </a:prstGeom>
          <a:solidFill>
            <a:schemeClr val="bg1"/>
          </a:solidFill>
          <a:ln w="19050">
            <a:noFill/>
            <a:miter lim="800000"/>
            <a:headEnd/>
            <a:tailEnd/>
          </a:ln>
          <a:effectLst/>
        </p:spPr>
        <p:txBody>
          <a:bodyPr>
            <a:spAutoFit/>
          </a:bodyPr>
          <a:lstStyle/>
          <a:p>
            <a:pPr marL="457200" indent="-457200" algn="r">
              <a:spcBef>
                <a:spcPct val="50000"/>
              </a:spcBef>
              <a:defRPr/>
            </a:pPr>
            <a:r>
              <a:rPr lang="en-US" sz="1600" b="1" i="1" dirty="0">
                <a:solidFill>
                  <a:schemeClr val="bg2"/>
                </a:solidFill>
                <a:effectLst>
                  <a:outerShdw blurRad="38100" dist="38100" dir="2700000" algn="tl">
                    <a:srgbClr val="C0C0C0"/>
                  </a:outerShdw>
                </a:effectLst>
                <a:latin typeface="Comic Sans MS" pitchFamily="66" charset="0"/>
              </a:rPr>
              <a:t>LO 1  Describe the usefulness of a conceptual framework.</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8153400" cy="457200"/>
          </a:xfrm>
        </p:spPr>
        <p:txBody>
          <a:bodyPr/>
          <a:lstStyle/>
          <a:p>
            <a:r>
              <a:rPr lang="en-US" sz="2000">
                <a:solidFill>
                  <a:schemeClr val="hlink"/>
                </a:solidFill>
              </a:rPr>
              <a:t>Publikasi Penting Berkaitan dengan Perumusan Kerangka Konseptual</a:t>
            </a:r>
          </a:p>
        </p:txBody>
      </p:sp>
      <p:graphicFrame>
        <p:nvGraphicFramePr>
          <p:cNvPr id="13358" name="Group 46"/>
          <p:cNvGraphicFramePr>
            <a:graphicFrameLocks noGrp="1"/>
          </p:cNvGraphicFramePr>
          <p:nvPr>
            <p:ph idx="1"/>
          </p:nvPr>
        </p:nvGraphicFramePr>
        <p:xfrm>
          <a:off x="381000" y="990600"/>
          <a:ext cx="8534400" cy="4366260"/>
        </p:xfrm>
        <a:graphic>
          <a:graphicData uri="http://schemas.openxmlformats.org/drawingml/2006/table">
            <a:tbl>
              <a:tblPr/>
              <a:tblGrid>
                <a:gridCol w="5334000"/>
                <a:gridCol w="1676400"/>
                <a:gridCol w="1524000"/>
              </a:tblGrid>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CC"/>
                          </a:solidFill>
                          <a:effectLst/>
                          <a:latin typeface="Comic Sans MS" pitchFamily="66" charset="0"/>
                        </a:rPr>
                        <a:t>Judul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CC"/>
                          </a:solidFill>
                          <a:effectLst/>
                          <a:latin typeface="Comic Sans MS" pitchFamily="66" charset="0"/>
                        </a:rPr>
                        <a:t>Penerbit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CC"/>
                          </a:solidFill>
                          <a:effectLst/>
                          <a:latin typeface="Comic Sans MS" pitchFamily="66" charset="0"/>
                        </a:rPr>
                        <a:t>Tahun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382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CC"/>
                          </a:solidFill>
                          <a:effectLst/>
                          <a:latin typeface="Comic Sans MS" pitchFamily="66" charset="0"/>
                        </a:rPr>
                        <a:t>A Statement of Basic Accounting Theory (ASOBAT)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CC"/>
                          </a:solidFill>
                          <a:effectLst/>
                          <a:latin typeface="Comic Sans MS" pitchFamily="66" charset="0"/>
                        </a:rPr>
                        <a:t>AAA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CC"/>
                          </a:solidFill>
                          <a:effectLst/>
                          <a:latin typeface="Comic Sans MS" pitchFamily="66" charset="0"/>
                        </a:rPr>
                        <a:t>1966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5850">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CC"/>
                          </a:solidFill>
                          <a:effectLst/>
                          <a:latin typeface="Comic Sans MS" pitchFamily="66" charset="0"/>
                        </a:rPr>
                        <a:t>Basic Concept and Accounting Principles Underlying Financial Statement of Bussiness Enterprises</a:t>
                      </a:r>
                      <a:r>
                        <a:rPr kumimoji="0" lang="en-US" sz="2800" b="0" i="0" u="none" strike="noStrike" cap="none" normalizeH="0" baseline="0" smtClean="0">
                          <a:ln>
                            <a:noFill/>
                          </a:ln>
                          <a:solidFill>
                            <a:srgbClr val="FF33CC"/>
                          </a:solidFill>
                          <a:effectLst/>
                          <a:latin typeface="Comic Sans MS" pitchFamily="66" charset="0"/>
                        </a:rPr>
                        <a:t> </a:t>
                      </a:r>
                      <a:r>
                        <a:rPr kumimoji="0" lang="en-US" sz="2000" b="0" i="0" u="none" strike="noStrike" cap="none" normalizeH="0" baseline="0" smtClean="0">
                          <a:ln>
                            <a:noFill/>
                          </a:ln>
                          <a:solidFill>
                            <a:srgbClr val="FF33CC"/>
                          </a:solidFill>
                          <a:effectLst/>
                          <a:latin typeface="Comic Sans MS" pitchFamily="66" charset="0"/>
                        </a:rPr>
                        <a:t>(APB Opinion No 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CC"/>
                          </a:solidFill>
                          <a:effectLst/>
                          <a:latin typeface="Comic Sans MS" pitchFamily="66" charset="0"/>
                        </a:rPr>
                        <a:t>APB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CC"/>
                          </a:solidFill>
                          <a:effectLst/>
                          <a:latin typeface="Comic Sans MS" pitchFamily="66" charset="0"/>
                        </a:rPr>
                        <a:t>1970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875">
                <a:tc>
                  <a:txBody>
                    <a:bodyPr/>
                    <a:lstStyle/>
                    <a:p>
                      <a:pPr marL="0" marR="0" lvl="0" indent="0" algn="just"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CC"/>
                          </a:solidFill>
                          <a:effectLst/>
                          <a:latin typeface="Comic Sans MS" pitchFamily="66" charset="0"/>
                        </a:rPr>
                        <a:t>Objectives Of Financial Statement (Trueblood Committee Report)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CC"/>
                          </a:solidFill>
                          <a:effectLst/>
                          <a:latin typeface="Comic Sans MS" pitchFamily="66" charset="0"/>
                        </a:rPr>
                        <a:t>AICPA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CC"/>
                          </a:solidFill>
                          <a:effectLst/>
                          <a:latin typeface="Comic Sans MS" pitchFamily="66" charset="0"/>
                        </a:rPr>
                        <a:t>1973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89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CC"/>
                          </a:solidFill>
                          <a:effectLst/>
                          <a:latin typeface="Comic Sans MS" pitchFamily="66" charset="0"/>
                        </a:rPr>
                        <a:t>Statement of Accounting Theory and Theory Acceptance (SATTA)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CC"/>
                          </a:solidFill>
                          <a:effectLst/>
                          <a:latin typeface="Comic Sans MS" pitchFamily="66" charset="0"/>
                        </a:rPr>
                        <a:t>AAA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FF33CC"/>
                          </a:solidFill>
                          <a:effectLst/>
                          <a:latin typeface="Comic Sans MS" pitchFamily="66" charset="0"/>
                        </a:rPr>
                        <a:t>1977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554</TotalTime>
  <Words>2347</Words>
  <Application>Microsoft Office PowerPoint</Application>
  <PresentationFormat>On-screen Show (4:3)</PresentationFormat>
  <Paragraphs>399</Paragraphs>
  <Slides>44</Slides>
  <Notes>22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46" baseType="lpstr">
      <vt:lpstr>Office Theme</vt:lpstr>
      <vt:lpstr>Bitmap Image</vt:lpstr>
      <vt:lpstr> Kerangka Kerja Konseptual yg Mendasari Akuntansi Keuangan</vt:lpstr>
      <vt:lpstr>RUMUSAN KERANGKA KONSEPTUAL </vt:lpstr>
      <vt:lpstr>Slide 3</vt:lpstr>
      <vt:lpstr>Slide 4</vt:lpstr>
      <vt:lpstr>Tujuan Kerangka Konseptual</vt:lpstr>
      <vt:lpstr>Kerangka Kerja Konseptual</vt:lpstr>
      <vt:lpstr>Kerangka Kerja Konseptual</vt:lpstr>
      <vt:lpstr> FASB mengidentifikasi 4 manfaat yang dapat diperoleh dari kerangka konseptual</vt:lpstr>
      <vt:lpstr>Publikasi Penting Berkaitan dengan Perumusan Kerangka Konseptual</vt:lpstr>
      <vt:lpstr>Inti dari pada statement APB No. 4 adalah menekankan pada tujuan laporan keuangan. Tujuan Laporan Keuangan menurut APB statement No. 4 dapat diperjelas dari gambar sebagai berikut : </vt:lpstr>
      <vt:lpstr>Perkembangan Kerangka Kerja Konseptual</vt:lpstr>
      <vt:lpstr>Kerangka Kerja Konseptual</vt:lpstr>
      <vt:lpstr>Slide 13</vt:lpstr>
      <vt:lpstr>Tingkat Pertama: Tujuan Dasar</vt:lpstr>
      <vt:lpstr>Slide 15</vt:lpstr>
      <vt:lpstr>Slide 16</vt:lpstr>
      <vt:lpstr>1. Tujuan Laporan Keuangan</vt:lpstr>
      <vt:lpstr>Slide 18</vt:lpstr>
      <vt:lpstr>2. LAPORAN VS PELAPORAN KEUANGAN</vt:lpstr>
      <vt:lpstr>Tingkat Kedua: Konsep-konsep Fundamental</vt:lpstr>
      <vt:lpstr>Slide 21</vt:lpstr>
      <vt:lpstr>Slide 22</vt:lpstr>
      <vt:lpstr>Tingkat Kedua: Karakteristik Kualitatif</vt:lpstr>
      <vt:lpstr>Tingkat Kedua: Konsep-konsep Fundamental</vt:lpstr>
      <vt:lpstr>Slide 25</vt:lpstr>
      <vt:lpstr>Tingkat Kedua: Karakteristik Kualitatif</vt:lpstr>
      <vt:lpstr>Slide 27</vt:lpstr>
      <vt:lpstr>Tingkat Kedua: Karakteristik Kualitatif</vt:lpstr>
      <vt:lpstr>Slide 29</vt:lpstr>
      <vt:lpstr>Tingkat Kedua: Unsur-unsur</vt:lpstr>
      <vt:lpstr>Slide 31</vt:lpstr>
      <vt:lpstr>Slide 32</vt:lpstr>
      <vt:lpstr>Slide 33</vt:lpstr>
      <vt:lpstr>Tingkat Ketiga: Pengakuan dan Pengukuran</vt:lpstr>
      <vt:lpstr>Slide 35</vt:lpstr>
      <vt:lpstr>Slide 36</vt:lpstr>
      <vt:lpstr>Slide 37</vt:lpstr>
      <vt:lpstr>Slide 38</vt:lpstr>
      <vt:lpstr>Tingkat Ketiga: Asumsi</vt:lpstr>
      <vt:lpstr>Tingkat Ketiga: Prinsip-prinsip</vt:lpstr>
      <vt:lpstr>Tingkat Ketiga: Prinsip-prinsip</vt:lpstr>
      <vt:lpstr>Tingkat Ketiga: Prinsip-prinsip</vt:lpstr>
      <vt:lpstr>Tingkat Ketiga: Prinsip-prinsip</vt:lpstr>
      <vt:lpstr>Tingkat Ketiga: Kendala-kendala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Kerangka Kerja Konseptual yg Mendasari Akuntansi Keuangan</dc:title>
  <dc:creator>toshiba</dc:creator>
  <cp:lastModifiedBy>Toshiba</cp:lastModifiedBy>
  <cp:revision>29</cp:revision>
  <dcterms:created xsi:type="dcterms:W3CDTF">2012-10-10T10:17:50Z</dcterms:created>
  <dcterms:modified xsi:type="dcterms:W3CDTF">2017-10-02T04:01:06Z</dcterms:modified>
</cp:coreProperties>
</file>